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0" r:id="rId4"/>
    <p:sldId id="314" r:id="rId5"/>
    <p:sldId id="315" r:id="rId6"/>
    <p:sldId id="367" r:id="rId7"/>
    <p:sldId id="316" r:id="rId8"/>
    <p:sldId id="317" r:id="rId9"/>
    <p:sldId id="319" r:id="rId10"/>
    <p:sldId id="320" r:id="rId11"/>
    <p:sldId id="321" r:id="rId12"/>
    <p:sldId id="322" r:id="rId13"/>
    <p:sldId id="323" r:id="rId14"/>
    <p:sldId id="374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73" r:id="rId24"/>
    <p:sldId id="332" r:id="rId25"/>
    <p:sldId id="333" r:id="rId26"/>
    <p:sldId id="334" r:id="rId27"/>
    <p:sldId id="335" r:id="rId28"/>
    <p:sldId id="336" r:id="rId29"/>
    <p:sldId id="337" r:id="rId30"/>
    <p:sldId id="370" r:id="rId31"/>
    <p:sldId id="338" r:id="rId32"/>
    <p:sldId id="339" r:id="rId33"/>
    <p:sldId id="340" r:id="rId34"/>
    <p:sldId id="341" r:id="rId35"/>
    <p:sldId id="342" r:id="rId36"/>
    <p:sldId id="343" r:id="rId37"/>
    <p:sldId id="368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71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72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theme" Target="theme/theme1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4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4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4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0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2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2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1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2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2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5AB5-6DFB-4FE0-BBAF-DA29522A9F9B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4EBC-B3B2-4674-B1CE-0433E88A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7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slide" Target="slide21.xml" /><Relationship Id="rId5" Type="http://schemas.openxmlformats.org/officeDocument/2006/relationships/image" Target="../media/image14.jpeg" /><Relationship Id="rId10" Type="http://schemas.openxmlformats.org/officeDocument/2006/relationships/image" Target="../media/image18.png" /><Relationship Id="rId4" Type="http://schemas.openxmlformats.org/officeDocument/2006/relationships/image" Target="../media/image13.jpeg" /><Relationship Id="rId9" Type="http://schemas.openxmlformats.org/officeDocument/2006/relationships/slide" Target="slide18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5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5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5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5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5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5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5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5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 /><Relationship Id="rId13" Type="http://schemas.microsoft.com/office/2007/relationships/hdphoto" Target="../media/hdphoto4.wdp" /><Relationship Id="rId3" Type="http://schemas.openxmlformats.org/officeDocument/2006/relationships/image" Target="../media/image3.png" /><Relationship Id="rId7" Type="http://schemas.microsoft.com/office/2007/relationships/hdphoto" Target="../media/hdphoto2.wdp" /><Relationship Id="rId12" Type="http://schemas.openxmlformats.org/officeDocument/2006/relationships/image" Target="../media/image9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11" Type="http://schemas.microsoft.com/office/2007/relationships/hdphoto" Target="../media/hdphoto3.wdp" /><Relationship Id="rId5" Type="http://schemas.openxmlformats.org/officeDocument/2006/relationships/image" Target="../media/image4.jpeg" /><Relationship Id="rId10" Type="http://schemas.openxmlformats.org/officeDocument/2006/relationships/image" Target="../media/image8.png" /><Relationship Id="rId4" Type="http://schemas.microsoft.com/office/2007/relationships/hdphoto" Target="../media/hdphoto1.wdp" /><Relationship Id="rId9" Type="http://schemas.openxmlformats.org/officeDocument/2006/relationships/image" Target="../media/image7.png" /><Relationship Id="rId14" Type="http://schemas.openxmlformats.org/officeDocument/2006/relationships/image" Target="../media/image10.pn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4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4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4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4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4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4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6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3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6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3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6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3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slide" Target="slide21.xml" /><Relationship Id="rId5" Type="http://schemas.openxmlformats.org/officeDocument/2006/relationships/image" Target="../media/image14.jpeg" /><Relationship Id="rId10" Type="http://schemas.openxmlformats.org/officeDocument/2006/relationships/image" Target="../media/image18.png" /><Relationship Id="rId4" Type="http://schemas.openxmlformats.org/officeDocument/2006/relationships/image" Target="../media/image13.jpeg" /><Relationship Id="rId9" Type="http://schemas.openxmlformats.org/officeDocument/2006/relationships/slide" Target="slide18.xml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6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3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6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3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6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3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6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6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6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6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6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slide" Target="slide21.xml" /><Relationship Id="rId5" Type="http://schemas.openxmlformats.org/officeDocument/2006/relationships/image" Target="../media/image14.jpeg" /><Relationship Id="rId10" Type="http://schemas.openxmlformats.org/officeDocument/2006/relationships/image" Target="../media/image18.png" /><Relationship Id="rId4" Type="http://schemas.openxmlformats.org/officeDocument/2006/relationships/image" Target="../media/image13.jpeg" /><Relationship Id="rId9" Type="http://schemas.openxmlformats.org/officeDocument/2006/relationships/slide" Target="slide18.xml" 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6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6.jpe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13" Type="http://schemas.microsoft.com/office/2007/relationships/hdphoto" Target="../media/hdphoto7.wdp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openxmlformats.org/officeDocument/2006/relationships/image" Target="../media/image2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7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13" Type="http://schemas.microsoft.com/office/2007/relationships/hdphoto" Target="../media/hdphoto7.wdp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openxmlformats.org/officeDocument/2006/relationships/image" Target="../media/image2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7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13" Type="http://schemas.microsoft.com/office/2007/relationships/hdphoto" Target="../media/hdphoto7.wdp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openxmlformats.org/officeDocument/2006/relationships/image" Target="../media/image2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7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13" Type="http://schemas.microsoft.com/office/2007/relationships/hdphoto" Target="../media/hdphoto7.wdp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openxmlformats.org/officeDocument/2006/relationships/image" Target="../media/image2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7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13" Type="http://schemas.microsoft.com/office/2007/relationships/hdphoto" Target="../media/hdphoto7.wdp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openxmlformats.org/officeDocument/2006/relationships/image" Target="../media/image2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7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13" Type="http://schemas.microsoft.com/office/2007/relationships/hdphoto" Target="../media/hdphoto7.wdp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openxmlformats.org/officeDocument/2006/relationships/image" Target="../media/image2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7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13" Type="http://schemas.microsoft.com/office/2007/relationships/hdphoto" Target="../media/hdphoto7.wdp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openxmlformats.org/officeDocument/2006/relationships/image" Target="../media/image2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7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slide" Target="slide21.xml" /><Relationship Id="rId5" Type="http://schemas.openxmlformats.org/officeDocument/2006/relationships/image" Target="../media/image14.jpeg" /><Relationship Id="rId10" Type="http://schemas.openxmlformats.org/officeDocument/2006/relationships/image" Target="../media/image18.png" /><Relationship Id="rId4" Type="http://schemas.openxmlformats.org/officeDocument/2006/relationships/image" Target="../media/image13.jpeg" /><Relationship Id="rId9" Type="http://schemas.openxmlformats.org/officeDocument/2006/relationships/slide" Target="slide18.xml" 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8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8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8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8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8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8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8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8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8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8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12" Type="http://schemas.microsoft.com/office/2007/relationships/hdphoto" Target="../media/hdphoto8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28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3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3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3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3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3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18.xml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image" Target="../media/image30.png" /><Relationship Id="rId5" Type="http://schemas.openxmlformats.org/officeDocument/2006/relationships/image" Target="../media/image14.jpeg" /><Relationship Id="rId10" Type="http://schemas.openxmlformats.org/officeDocument/2006/relationships/slide" Target="slide21.xml" /><Relationship Id="rId4" Type="http://schemas.openxmlformats.org/officeDocument/2006/relationships/image" Target="../media/image13.jpeg" /><Relationship Id="rId9" Type="http://schemas.openxmlformats.org/officeDocument/2006/relationships/image" Target="../media/image18.png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slide" Target="slide21.xml" /><Relationship Id="rId5" Type="http://schemas.openxmlformats.org/officeDocument/2006/relationships/image" Target="../media/image14.jpeg" /><Relationship Id="rId10" Type="http://schemas.openxmlformats.org/officeDocument/2006/relationships/image" Target="../media/image18.png" /><Relationship Id="rId4" Type="http://schemas.openxmlformats.org/officeDocument/2006/relationships/image" Target="../media/image13.jpeg" /><Relationship Id="rId9" Type="http://schemas.openxmlformats.org/officeDocument/2006/relationships/slide" Target="slide18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slide" Target="slide21.xml" /><Relationship Id="rId5" Type="http://schemas.openxmlformats.org/officeDocument/2006/relationships/image" Target="../media/image14.jpeg" /><Relationship Id="rId10" Type="http://schemas.openxmlformats.org/officeDocument/2006/relationships/image" Target="../media/image18.png" /><Relationship Id="rId4" Type="http://schemas.openxmlformats.org/officeDocument/2006/relationships/image" Target="../media/image13.jpeg" /><Relationship Id="rId9" Type="http://schemas.openxmlformats.org/officeDocument/2006/relationships/slide" Target="slide18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11" Type="http://schemas.openxmlformats.org/officeDocument/2006/relationships/slide" Target="slide21.xml" /><Relationship Id="rId5" Type="http://schemas.openxmlformats.org/officeDocument/2006/relationships/image" Target="../media/image14.jpeg" /><Relationship Id="rId10" Type="http://schemas.openxmlformats.org/officeDocument/2006/relationships/image" Target="../media/image18.png" /><Relationship Id="rId4" Type="http://schemas.openxmlformats.org/officeDocument/2006/relationships/image" Target="../media/image13.jpeg" /><Relationship Id="rId9" Type="http://schemas.openxmlformats.org/officeDocument/2006/relationships/slide" Target="slide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5" y="980728"/>
            <a:ext cx="61622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มาตรฐานระบบบริการสุขภาพ</a:t>
            </a:r>
          </a:p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ด้านที่ 7 ระบบสนับสนุนบริการที่สำคัญ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8" name="Picture 4" descr="ไฟล์:ตรากระทรวงสาธารณสุขใหม่.png - วิกิพีเดี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11" y="2780928"/>
            <a:ext cx="28737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6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ระบบเรียกพยาบาล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grpSp>
        <p:nvGrpSpPr>
          <p:cNvPr id="20" name="Group 16"/>
          <p:cNvGrpSpPr/>
          <p:nvPr/>
        </p:nvGrpSpPr>
        <p:grpSpPr>
          <a:xfrm>
            <a:off x="197584" y="841396"/>
            <a:ext cx="900000" cy="900000"/>
            <a:chOff x="7308304" y="2708920"/>
            <a:chExt cx="1080120" cy="1080120"/>
          </a:xfrm>
        </p:grpSpPr>
        <p:sp>
          <p:nvSpPr>
            <p:cNvPr id="21" name="Oval 15"/>
            <p:cNvSpPr/>
            <p:nvPr/>
          </p:nvSpPr>
          <p:spPr>
            <a:xfrm>
              <a:off x="7308304" y="2708920"/>
              <a:ext cx="1080120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141" y="2835976"/>
              <a:ext cx="828092" cy="828092"/>
            </a:xfrm>
            <a:prstGeom prst="rect">
              <a:avLst/>
            </a:prstGeom>
          </p:spPr>
        </p:pic>
      </p:grpSp>
      <p:sp>
        <p:nvSpPr>
          <p:cNvPr id="23" name="สี่เหลี่ยมผืนผ้ามุมมน 22">
            <a:hlinkClick r:id="rId9" action="ppaction://hlinksldjump"/>
          </p:cNvPr>
          <p:cNvSpPr/>
          <p:nvPr/>
        </p:nvSpPr>
        <p:spPr>
          <a:xfrm>
            <a:off x="1444625" y="1052736"/>
            <a:ext cx="5992744" cy="1077217"/>
          </a:xfrm>
          <a:prstGeom prst="roundRect">
            <a:avLst>
              <a:gd name="adj" fmla="val 26922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7118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7. มีอุปกรณ์สำหรับเรียกพยาบาลที่หัวเตียงผู้ป่วย </a:t>
            </a:r>
            <a:endParaRPr lang="en-GB" sz="3200" b="1" dirty="0">
              <a:solidFill>
                <a:schemeClr val="bg1">
                  <a:lumMod val="9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ในห้องน้ำผู้ป่วย และห้องน้ำคนพิการ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1" action="ppaction://hlinksldjump"/>
          </p:cNvPr>
          <p:cNvSpPr/>
          <p:nvPr/>
        </p:nvSpPr>
        <p:spPr>
          <a:xfrm flipH="1">
            <a:off x="503763" y="2420888"/>
            <a:ext cx="7349101" cy="2520280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456934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ไม่มีอุปกรณ์สำหรับเรียกพยาบาล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มีอุปกรณ์สำหรับเรียกพยาบาล ไม่ครบทุกจุด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มีอุปกรณ์สำหรับเรียกพยาบาล ครบทุกจุด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91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ระบบวิทยุคมนาคม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7"/>
            <a:ext cx="5071591" cy="688660"/>
          </a:xfrm>
          <a:prstGeom prst="roundRect">
            <a:avLst>
              <a:gd name="adj" fmla="val 4589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1. มีผู้รับผิดชอบ ด้านระบบวิทยุคมนาคม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63" y="2420888"/>
            <a:ext cx="7349101" cy="2520280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93580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ไม่มีผู้รับผิดชอบ ด้านระบบวิทยุคมนาคม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แต่ไม่ใช่ผู้ที่เกี่ยวข้องโดยตรง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ด้านระบบวิทยุคมนาคม 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14"/>
          <p:cNvGrpSpPr/>
          <p:nvPr/>
        </p:nvGrpSpPr>
        <p:grpSpPr>
          <a:xfrm>
            <a:off x="179512" y="836712"/>
            <a:ext cx="900000" cy="900000"/>
            <a:chOff x="4968144" y="2889039"/>
            <a:chExt cx="1080000" cy="1080000"/>
          </a:xfrm>
        </p:grpSpPr>
        <p:sp>
          <p:nvSpPr>
            <p:cNvPr id="31" name="Oval 13"/>
            <p:cNvSpPr/>
            <p:nvPr/>
          </p:nvSpPr>
          <p:spPr>
            <a:xfrm>
              <a:off x="4968144" y="2889039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7500" y1="86500" x2="17500" y2="86500"/>
                          <a14:foregroundMark x1="31500" y1="84500" x2="31500" y2="84500"/>
                          <a14:foregroundMark x1="13500" y1="95500" x2="135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r="1" b="-798"/>
            <a:stretch/>
          </p:blipFill>
          <p:spPr>
            <a:xfrm>
              <a:off x="5097637" y="2889040"/>
              <a:ext cx="878418" cy="90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44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ระบบวิทยุคมนาคม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7"/>
            <a:ext cx="5071591" cy="688660"/>
          </a:xfrm>
          <a:prstGeom prst="roundRect">
            <a:avLst>
              <a:gd name="adj" fmla="val 4589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48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2. มีคู่มือการใช้งานระบบวิทยุคมนาคม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62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80369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ไม่มีคู่มือการใช้งานของระบบวิทยุคมนาคม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มีคู่มือการใช้งานของระบบวิทยุคมนาคม      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มีคู่มือการใช้งานของระบบวิทยุคมนาคม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14"/>
          <p:cNvGrpSpPr/>
          <p:nvPr/>
        </p:nvGrpSpPr>
        <p:grpSpPr>
          <a:xfrm>
            <a:off x="179512" y="836712"/>
            <a:ext cx="900000" cy="900000"/>
            <a:chOff x="4968144" y="2889039"/>
            <a:chExt cx="1080000" cy="1080000"/>
          </a:xfrm>
        </p:grpSpPr>
        <p:sp>
          <p:nvSpPr>
            <p:cNvPr id="31" name="Oval 13"/>
            <p:cNvSpPr/>
            <p:nvPr/>
          </p:nvSpPr>
          <p:spPr>
            <a:xfrm>
              <a:off x="4968144" y="2889039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7500" y1="86500" x2="17500" y2="86500"/>
                          <a14:foregroundMark x1="31500" y1="84500" x2="31500" y2="84500"/>
                          <a14:foregroundMark x1="13500" y1="95500" x2="135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r="1" b="-798"/>
            <a:stretch/>
          </p:blipFill>
          <p:spPr>
            <a:xfrm>
              <a:off x="5097637" y="2889040"/>
              <a:ext cx="878418" cy="90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453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ระบบวิทยุคมนาคม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6408238" cy="1152127"/>
          </a:xfrm>
          <a:prstGeom prst="roundRect">
            <a:avLst>
              <a:gd name="adj" fmla="val 26993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125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3. มีแผนผังโครงข่ายวิทยุคมนาคมที่เป็นปัจจุบันและมี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บัญชีครุภัณฑ์ระบบวิทยุคมนาคม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62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36623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ไม่มีแผนผังระบบวิทยุคมนาคมที่เป็นปัจจุบันและไม่มีบัญชีครุภัณฑ์ของระบบวิทยุคมนาคม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มีแผนผังระบบวิทยุคมนาคมที่เป็นปัจจุบันและบัญชีครุภัณฑ์ของระบบวิทยุคมนาคม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มีแผนผังระบบวิทยุคมนาคมที่เป็นปัจจุบันและมีบัญชีครุภัณฑ์ของระบบวิทยุคมนาคม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14"/>
          <p:cNvGrpSpPr/>
          <p:nvPr/>
        </p:nvGrpSpPr>
        <p:grpSpPr>
          <a:xfrm>
            <a:off x="179512" y="836712"/>
            <a:ext cx="900000" cy="900000"/>
            <a:chOff x="4968144" y="2889039"/>
            <a:chExt cx="1080000" cy="1080000"/>
          </a:xfrm>
        </p:grpSpPr>
        <p:sp>
          <p:nvSpPr>
            <p:cNvPr id="31" name="Oval 13"/>
            <p:cNvSpPr/>
            <p:nvPr/>
          </p:nvSpPr>
          <p:spPr>
            <a:xfrm>
              <a:off x="4968144" y="2889039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7500" y1="86500" x2="17500" y2="86500"/>
                          <a14:foregroundMark x1="31500" y1="84500" x2="31500" y2="84500"/>
                          <a14:foregroundMark x1="13500" y1="95500" x2="135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r="1" b="-798"/>
            <a:stretch/>
          </p:blipFill>
          <p:spPr>
            <a:xfrm>
              <a:off x="5097637" y="2889040"/>
              <a:ext cx="878418" cy="90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70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ระบบวิทยุคมนาคม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752475"/>
            <a:ext cx="68865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ระบบวิทยุคมนาคม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7"/>
            <a:ext cx="7125203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917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4. มีการตรวจสอบระบบวิทยุคมนาคม ให้พร้อมใช้ตลอดเวลา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62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53029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ไม่มีการตรวจสอบความพร้อมใช้ของระบบวิทยุคมนาคม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มีการตรวจสอบความพร้อมใช้ของระบบวิทยุคมนาคม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มีการตรวจสอบความพร้อมใช้ของระบบวิทยุคมนาคม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14"/>
          <p:cNvGrpSpPr/>
          <p:nvPr/>
        </p:nvGrpSpPr>
        <p:grpSpPr>
          <a:xfrm>
            <a:off x="179512" y="836712"/>
            <a:ext cx="900000" cy="900000"/>
            <a:chOff x="4968144" y="2889039"/>
            <a:chExt cx="1080000" cy="1080000"/>
          </a:xfrm>
        </p:grpSpPr>
        <p:sp>
          <p:nvSpPr>
            <p:cNvPr id="31" name="Oval 13"/>
            <p:cNvSpPr/>
            <p:nvPr/>
          </p:nvSpPr>
          <p:spPr>
            <a:xfrm>
              <a:off x="4968144" y="2889039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7500" y1="86500" x2="17500" y2="86500"/>
                          <a14:foregroundMark x1="31500" y1="84500" x2="31500" y2="84500"/>
                          <a14:foregroundMark x1="13500" y1="95500" x2="135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r="1" b="-798"/>
            <a:stretch/>
          </p:blipFill>
          <p:spPr>
            <a:xfrm>
              <a:off x="5097637" y="2889040"/>
              <a:ext cx="878418" cy="90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545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ระบบวิทยุคมนาคม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7"/>
            <a:ext cx="3415408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5. มีระบบจ่ายไฟฟ้าสำรอง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62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3103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ไม่มีระบบจ่ายไฟฟ้าสำรอง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แต่ไม่สามารถจ่ายไฟได้ทันทีและต่อเนื่อง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14"/>
          <p:cNvGrpSpPr/>
          <p:nvPr/>
        </p:nvGrpSpPr>
        <p:grpSpPr>
          <a:xfrm>
            <a:off x="179512" y="836712"/>
            <a:ext cx="900000" cy="900000"/>
            <a:chOff x="4968144" y="2889039"/>
            <a:chExt cx="1080000" cy="1080000"/>
          </a:xfrm>
        </p:grpSpPr>
        <p:sp>
          <p:nvSpPr>
            <p:cNvPr id="31" name="Oval 13"/>
            <p:cNvSpPr/>
            <p:nvPr/>
          </p:nvSpPr>
          <p:spPr>
            <a:xfrm>
              <a:off x="4968144" y="2889039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7500" y1="86500" x2="17500" y2="86500"/>
                          <a14:foregroundMark x1="31500" y1="84500" x2="31500" y2="84500"/>
                          <a14:foregroundMark x1="13500" y1="95500" x2="135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r="1" b="-798"/>
            <a:stretch/>
          </p:blipFill>
          <p:spPr>
            <a:xfrm>
              <a:off x="5097637" y="2889040"/>
              <a:ext cx="878418" cy="90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51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ระบบวิทยุคมนาคม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7"/>
            <a:ext cx="4423520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6. มีแผนและประวัติการบำรุงรักษา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61" y="2420888"/>
            <a:ext cx="7349101" cy="2592288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8302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ไม่มีแผนและประวัติการบำรุงรักษา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14"/>
          <p:cNvGrpSpPr/>
          <p:nvPr/>
        </p:nvGrpSpPr>
        <p:grpSpPr>
          <a:xfrm>
            <a:off x="179512" y="836712"/>
            <a:ext cx="900000" cy="900000"/>
            <a:chOff x="4968144" y="2889039"/>
            <a:chExt cx="1080000" cy="1080000"/>
          </a:xfrm>
        </p:grpSpPr>
        <p:sp>
          <p:nvSpPr>
            <p:cNvPr id="31" name="Oval 13"/>
            <p:cNvSpPr/>
            <p:nvPr/>
          </p:nvSpPr>
          <p:spPr>
            <a:xfrm>
              <a:off x="4968144" y="2889039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7500" y1="86500" x2="17500" y2="86500"/>
                          <a14:foregroundMark x1="31500" y1="84500" x2="31500" y2="84500"/>
                          <a14:foregroundMark x1="13500" y1="95500" x2="135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r="1" b="-798"/>
            <a:stretch/>
          </p:blipFill>
          <p:spPr>
            <a:xfrm>
              <a:off x="5097637" y="2889040"/>
              <a:ext cx="878418" cy="90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97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ระบบวิทยุคมนาคม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5863680" cy="1077217"/>
          </a:xfrm>
          <a:prstGeom prst="roundRect">
            <a:avLst>
              <a:gd name="adj" fmla="val 25747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556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7. ผู้ใช้งานวิทยุคมนาคมต้องมีบัตรประจำตัวผู้ใช้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และบัตรประจำตัวเครื่องวิทยุคมนาคม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60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88993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ไม่มีมีบัตรประจำตัวผู้ใช้และบัตรประจำตัวเครื่องวิทยุคมนาคม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มีบัตรประจำตัวผู้ใช้และบัตรประจำตัวเครื่องวิทยุคมนาคม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มีบัตรประจำตัวผู้ใช้และบัตรประจำตัวเครื่องวิทยุคมนาคม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14"/>
          <p:cNvGrpSpPr/>
          <p:nvPr/>
        </p:nvGrpSpPr>
        <p:grpSpPr>
          <a:xfrm>
            <a:off x="179512" y="836712"/>
            <a:ext cx="900000" cy="900000"/>
            <a:chOff x="4968144" y="2889039"/>
            <a:chExt cx="1080000" cy="1080000"/>
          </a:xfrm>
        </p:grpSpPr>
        <p:sp>
          <p:nvSpPr>
            <p:cNvPr id="31" name="Oval 13"/>
            <p:cNvSpPr/>
            <p:nvPr/>
          </p:nvSpPr>
          <p:spPr>
            <a:xfrm>
              <a:off x="4968144" y="2889039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7500" y1="86500" x2="17500" y2="86500"/>
                          <a14:foregroundMark x1="31500" y1="84500" x2="31500" y2="84500"/>
                          <a14:foregroundMark x1="13500" y1="95500" x2="135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r="1" b="-798"/>
            <a:stretch/>
          </p:blipFill>
          <p:spPr>
            <a:xfrm>
              <a:off x="5097637" y="2889040"/>
              <a:ext cx="878418" cy="90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48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ระบบวิทยุคมนาคม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3" y="1052736"/>
            <a:ext cx="6799883" cy="1077217"/>
          </a:xfrm>
          <a:prstGeom prst="roundRect">
            <a:avLst>
              <a:gd name="adj" fmla="val 25747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649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8. การมี ใช้เครื่องวิทยุคมนาคม และตั้งสถานีวิทยุคมนาคม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เป็นไปตามที่กฎหมายกำหนด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60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00611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การมี ใช้เครื่องวิทยุคมนาคม และตั้งสถานีวิทยุคมนาคม ไม่เป็นไปตามที่กฎหมายกำหนด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การมี ใช้เครื่องวิทยุคมนาคม และตั้งสถานีวิทยุคมนาคม เป็นไปตามที่กฎหมายกำหนด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การมี ใช้เครื่องวิทยุคมนาคม และตั้งสถานีวิทยุคมนาคม เป็นไปตามที่กฎหมายกำหนด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14"/>
          <p:cNvGrpSpPr/>
          <p:nvPr/>
        </p:nvGrpSpPr>
        <p:grpSpPr>
          <a:xfrm>
            <a:off x="179512" y="836712"/>
            <a:ext cx="900000" cy="900000"/>
            <a:chOff x="4968144" y="2889039"/>
            <a:chExt cx="1080000" cy="1080000"/>
          </a:xfrm>
        </p:grpSpPr>
        <p:sp>
          <p:nvSpPr>
            <p:cNvPr id="31" name="Oval 13"/>
            <p:cNvSpPr/>
            <p:nvPr/>
          </p:nvSpPr>
          <p:spPr>
            <a:xfrm>
              <a:off x="4968144" y="2889039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7500" y1="86500" x2="17500" y2="86500"/>
                          <a14:foregroundMark x1="31500" y1="84500" x2="31500" y2="84500"/>
                          <a14:foregroundMark x1="13500" y1="95500" x2="135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r="1" b="-798"/>
            <a:stretch/>
          </p:blipFill>
          <p:spPr>
            <a:xfrm>
              <a:off x="5097637" y="2889040"/>
              <a:ext cx="878418" cy="90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3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1265006" y="4872313"/>
            <a:ext cx="3811050" cy="527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ounded Rectangle 40"/>
          <p:cNvSpPr/>
          <p:nvPr/>
        </p:nvSpPr>
        <p:spPr>
          <a:xfrm>
            <a:off x="3350424" y="4163276"/>
            <a:ext cx="4279248" cy="527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ed Rectangle 39"/>
          <p:cNvSpPr/>
          <p:nvPr/>
        </p:nvSpPr>
        <p:spPr>
          <a:xfrm>
            <a:off x="1157237" y="3327560"/>
            <a:ext cx="4671805" cy="52751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ounded Rectangle 38"/>
          <p:cNvSpPr/>
          <p:nvPr/>
        </p:nvSpPr>
        <p:spPr>
          <a:xfrm>
            <a:off x="4187241" y="2590738"/>
            <a:ext cx="3481103" cy="5275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ounded Rectangle 37"/>
          <p:cNvSpPr/>
          <p:nvPr/>
        </p:nvSpPr>
        <p:spPr>
          <a:xfrm>
            <a:off x="1230408" y="1916832"/>
            <a:ext cx="3312368" cy="5275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ounded Rectangle 36"/>
          <p:cNvSpPr/>
          <p:nvPr/>
        </p:nvSpPr>
        <p:spPr>
          <a:xfrm>
            <a:off x="4187241" y="1277311"/>
            <a:ext cx="3481103" cy="5275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1547664" y="634141"/>
            <a:ext cx="3312368" cy="527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024253" y="551076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1. ระบบเรียกพยาบาล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1196752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2. ระบบวิทยุคมนาคม</a:t>
            </a:r>
            <a:endParaRPr lang="en-GB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1836113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3. ระบบโทรศัพท์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2521443"/>
            <a:ext cx="2632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4. ระบบเสียงประกาศ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2548" y="3276273"/>
            <a:ext cx="366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5. ระบบกล้องโทรทัศน์วงจรปิด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7592" y="4072392"/>
            <a:ext cx="3616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6. ระบบเครือข่ายสื่อสารข้อมูล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5932" y="4797152"/>
            <a:ext cx="287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7. ระบบโทรทัศน์ภายใน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2257" y="176509"/>
            <a:ext cx="1260000" cy="1260000"/>
            <a:chOff x="7308304" y="2708920"/>
            <a:chExt cx="1080120" cy="1080120"/>
          </a:xfrm>
        </p:grpSpPr>
        <p:sp>
          <p:nvSpPr>
            <p:cNvPr id="16" name="Oval 15"/>
            <p:cNvSpPr/>
            <p:nvPr/>
          </p:nvSpPr>
          <p:spPr>
            <a:xfrm>
              <a:off x="7308304" y="2708920"/>
              <a:ext cx="1080120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141" y="2835976"/>
              <a:ext cx="828092" cy="82809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278083" y="836712"/>
            <a:ext cx="1260000" cy="1260000"/>
            <a:chOff x="4968144" y="2889040"/>
            <a:chExt cx="1080000" cy="1080000"/>
          </a:xfrm>
        </p:grpSpPr>
        <p:sp>
          <p:nvSpPr>
            <p:cNvPr id="14" name="Oval 13"/>
            <p:cNvSpPr/>
            <p:nvPr/>
          </p:nvSpPr>
          <p:spPr>
            <a:xfrm>
              <a:off x="4968144" y="2889040"/>
              <a:ext cx="1080000" cy="10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500" y1="86500" x2="17500" y2="86500"/>
                          <a14:foregroundMark x1="31500" y1="84500" x2="31500" y2="84500"/>
                          <a14:foregroundMark x1="13500" y1="95500" x2="135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" r="1" b="-798"/>
            <a:stretch/>
          </p:blipFill>
          <p:spPr>
            <a:xfrm>
              <a:off x="5097637" y="2889040"/>
              <a:ext cx="878418" cy="9071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0391" r="8444" b="16379"/>
          <a:stretch/>
        </p:blipFill>
        <p:spPr>
          <a:xfrm>
            <a:off x="467704" y="1556792"/>
            <a:ext cx="1260000" cy="1260000"/>
          </a:xfrm>
          <a:prstGeom prst="flowChartConnector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278083" y="2241008"/>
            <a:ext cx="1260000" cy="1260000"/>
            <a:chOff x="4212753" y="4765008"/>
            <a:chExt cx="1080000" cy="1080000"/>
          </a:xfrm>
        </p:grpSpPr>
        <p:sp>
          <p:nvSpPr>
            <p:cNvPr id="19" name="Oval 18"/>
            <p:cNvSpPr/>
            <p:nvPr/>
          </p:nvSpPr>
          <p:spPr>
            <a:xfrm>
              <a:off x="4212753" y="4765008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2667" y1="51111" x2="22667" y2="51111"/>
                          <a14:foregroundMark x1="87556" y1="44889" x2="87556" y2="44889"/>
                          <a14:foregroundMark x1="94222" y1="48889" x2="94222" y2="4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833256"/>
              <a:ext cx="900000" cy="90000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9680" r="8421" b="56301"/>
          <a:stretch/>
        </p:blipFill>
        <p:spPr>
          <a:xfrm>
            <a:off x="467689" y="2996952"/>
            <a:ext cx="1260000" cy="1260000"/>
          </a:xfrm>
          <a:prstGeom prst="ellipse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330550" y="3789040"/>
            <a:ext cx="1260000" cy="1260000"/>
            <a:chOff x="4790642" y="5242465"/>
            <a:chExt cx="900000" cy="900000"/>
          </a:xfrm>
        </p:grpSpPr>
        <p:pic>
          <p:nvPicPr>
            <p:cNvPr id="30" name="รูปภาพ 9"/>
            <p:cNvPicPr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6" t="12988" r="27913" b="21242"/>
            <a:stretch/>
          </p:blipFill>
          <p:spPr>
            <a:xfrm>
              <a:off x="4790642" y="5242465"/>
              <a:ext cx="900000" cy="900000"/>
            </a:xfrm>
            <a:prstGeom prst="ellipse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1000" r="79444">
                          <a14:foregroundMark x1="47889" y1="33846" x2="47889" y2="33846"/>
                          <a14:foregroundMark x1="51111" y1="53077" x2="51111" y2="53077"/>
                          <a14:foregroundMark x1="52000" y1="73269" x2="52000" y2="73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3" r="20934"/>
            <a:stretch/>
          </p:blipFill>
          <p:spPr>
            <a:xfrm>
              <a:off x="5050441" y="5301208"/>
              <a:ext cx="385633" cy="38559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59066" y="4545264"/>
            <a:ext cx="1260000" cy="1260000"/>
            <a:chOff x="4139951" y="4919385"/>
            <a:chExt cx="1080000" cy="1080000"/>
          </a:xfrm>
        </p:grpSpPr>
        <p:sp>
          <p:nvSpPr>
            <p:cNvPr id="33" name="Oval 32"/>
            <p:cNvSpPr/>
            <p:nvPr/>
          </p:nvSpPr>
          <p:spPr>
            <a:xfrm>
              <a:off x="4139951" y="4919385"/>
              <a:ext cx="1080000" cy="10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30167" y1="52500" x2="30167" y2="52500"/>
                          <a14:foregroundMark x1="28167" y1="58167" x2="37500" y2="59667"/>
                          <a14:foregroundMark x1="27500" y1="46667" x2="36500" y2="49667"/>
                          <a14:foregroundMark x1="31000" y1="38833" x2="29167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1" t="18796" r="18796" b="15827"/>
            <a:stretch/>
          </p:blipFill>
          <p:spPr>
            <a:xfrm>
              <a:off x="4229951" y="4985432"/>
              <a:ext cx="900000" cy="900000"/>
            </a:xfrm>
            <a:prstGeom prst="rect">
              <a:avLst/>
            </a:prstGeom>
          </p:spPr>
        </p:pic>
      </p:grpSp>
      <p:sp>
        <p:nvSpPr>
          <p:cNvPr id="35" name="Rounded Rectangle 40"/>
          <p:cNvSpPr/>
          <p:nvPr/>
        </p:nvSpPr>
        <p:spPr>
          <a:xfrm>
            <a:off x="3119480" y="5709798"/>
            <a:ext cx="4479141" cy="5275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3350423" y="5618914"/>
            <a:ext cx="381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. ระบบวิศวกรรมในรถพยาบาล</a:t>
            </a:r>
          </a:p>
        </p:txBody>
      </p:sp>
      <p:grpSp>
        <p:nvGrpSpPr>
          <p:cNvPr id="22" name="กลุ่ม 21"/>
          <p:cNvGrpSpPr/>
          <p:nvPr/>
        </p:nvGrpSpPr>
        <p:grpSpPr>
          <a:xfrm>
            <a:off x="7316352" y="5302050"/>
            <a:ext cx="1260000" cy="1260000"/>
            <a:chOff x="1663284" y="5337641"/>
            <a:chExt cx="1440000" cy="1440000"/>
          </a:xfrm>
        </p:grpSpPr>
        <p:sp>
          <p:nvSpPr>
            <p:cNvPr id="6" name="วงรี 5"/>
            <p:cNvSpPr/>
            <p:nvPr/>
          </p:nvSpPr>
          <p:spPr>
            <a:xfrm>
              <a:off x="1663284" y="5337641"/>
              <a:ext cx="1440000" cy="144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24 hours ambulance phone number – Desun Hospita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542592"/>
              <a:ext cx="1267588" cy="95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19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-2738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ระบบโทรศัพท์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4567536" cy="6887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1. มีผู้รับผิดชอบ ด้านระบบโทรศัพท์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8" y="2420888"/>
            <a:ext cx="7349101" cy="2664296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68946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ไม่มีผู้รับผิดชอบ ด้านระบบโทรศัพท์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แต่ไม่ใช่ผู้ที่เกี่ยวข้องโดยตรง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ด้านระบบโทรศัพท์ 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0391" r="8444" b="16379"/>
          <a:stretch/>
        </p:blipFill>
        <p:spPr>
          <a:xfrm>
            <a:off x="179512" y="841512"/>
            <a:ext cx="900000" cy="90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5682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-2738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ระบบโทรศัพท์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4279504" cy="6887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2. มีคู่มือการใช้งานระบบโทรศัพท์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8" y="2420888"/>
            <a:ext cx="7349101" cy="2664296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7344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ไม่มีคู่มือการใช้งานของระบบโทรศัพท์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มีคู่มือการใช้งานของระบบโทรศัพท์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มีคู่มือการใช้งานของระบบโทรศัพท์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0391" r="8444" b="16379"/>
          <a:stretch/>
        </p:blipFill>
        <p:spPr>
          <a:xfrm>
            <a:off x="179512" y="841512"/>
            <a:ext cx="900000" cy="90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6237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-2738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ระบบโทรศัพท์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5575648" cy="1077218"/>
          </a:xfrm>
          <a:prstGeom prst="roundRect">
            <a:avLst>
              <a:gd name="adj" fmla="val 2170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335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3. มีแผนผังระบบโทรศัพท์ที่เป็นปัจจุบันและมี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บัญชีครุภัณฑ์ของระบบโทรศัพท์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7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2470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ไม่มีแผนผังระบบโทรศัพท์และไม่มีบัญชีครุภัณฑ์ของระบบโทรศัพท์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มีแผนผังระบบโทรศัพท์แต่ไม่เป็นปัจจุบัน และมีบัญชีครุภัณฑ์ของระบบโทรศัพท์ บางส่วน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มีแผนผังระบบโทรศัพท์ที่เป็นปัจจุบัน และมีบัญชีครุภัณฑ์ของระบบโทรศัพท์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0391" r="8444" b="16379"/>
          <a:stretch/>
        </p:blipFill>
        <p:spPr>
          <a:xfrm>
            <a:off x="179512" y="841512"/>
            <a:ext cx="900000" cy="90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1270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-2738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ระบบโทรศัพท์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pic>
        <p:nvPicPr>
          <p:cNvPr id="3074" name="Picture 2" descr="BlogGang.com : : mitrapap : เมื่อผมจะต่อเน็ต ADSL  จากตู้สาขา...(ซะเมื่อไหร่?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86" y="1412776"/>
            <a:ext cx="488632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5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-2738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ระบบโทรศัพท์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6655768" cy="688776"/>
          </a:xfrm>
          <a:prstGeom prst="roundRect">
            <a:avLst>
              <a:gd name="adj" fmla="val 48573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4. มีการตรวจสอบระบบโทรศัพท์ ให้พร้อมใช้ตลอดเวลา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7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5953"/>
              </p:ext>
            </p:extLst>
          </p:nvPr>
        </p:nvGraphicFramePr>
        <p:xfrm>
          <a:off x="611560" y="2492896"/>
          <a:ext cx="712879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ไม่มีการตรวจสอบระบบโทรศัพท์ ให้พร้อมใช้ตลอดเวลา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มีการตรวจสอบระบบโทรศัพท์ ให้พร้อมใช้ บางส่วน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มีการตรวจสอบระบบโทรศัพท์ ให้พร้อมใช้ตลอดเวลา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0391" r="8444" b="16379"/>
          <a:stretch/>
        </p:blipFill>
        <p:spPr>
          <a:xfrm>
            <a:off x="179512" y="841512"/>
            <a:ext cx="900000" cy="90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73106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-2738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ระบบโทรศัพท์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3487416" cy="688776"/>
          </a:xfrm>
          <a:prstGeom prst="roundRect">
            <a:avLst>
              <a:gd name="adj" fmla="val 48573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5. มีระบบจ่ายไฟฟ้าสำรอง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7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93013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ไม่มีระบบจ่ายไฟฟ้าสำรอง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แต่ไม่สามารถจ่ายไฟได้ทันทีและต่อเนื่อง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0391" r="8444" b="16379"/>
          <a:stretch/>
        </p:blipFill>
        <p:spPr>
          <a:xfrm>
            <a:off x="179512" y="841512"/>
            <a:ext cx="900000" cy="90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1301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-2738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ระบบโทรศัพท์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4423520" cy="688776"/>
          </a:xfrm>
          <a:prstGeom prst="roundRect">
            <a:avLst>
              <a:gd name="adj" fmla="val 48573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6. มีแผนและประวัติการบำรุงรักษา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6" y="2420888"/>
            <a:ext cx="7349101" cy="2592288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47712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ไม่มีแผนและประวัติการบำรุงรักษา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0391" r="8444" b="16379"/>
          <a:stretch/>
        </p:blipFill>
        <p:spPr>
          <a:xfrm>
            <a:off x="179512" y="841512"/>
            <a:ext cx="900000" cy="90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82663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397" y="-27384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ระบบเสียงประกาศ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5071592" cy="688776"/>
          </a:xfrm>
          <a:prstGeom prst="roundRect">
            <a:avLst>
              <a:gd name="adj" fmla="val 48573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717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1. มีผู้รับผิดชอบ ด้านระบบเสียงประกาศ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6" y="2420888"/>
            <a:ext cx="7349101" cy="2592288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33668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ไม่มีผู้รับผิดชอบ ด้านระบบเสียงประกาศ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แต่ไม่ใช่ผู้ที่เกี่ยวข้องโดยตรง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ด้านระบบเสียงประกาศ 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9512" y="836712"/>
            <a:ext cx="900000" cy="900000"/>
            <a:chOff x="4212753" y="4765008"/>
            <a:chExt cx="1080000" cy="1080000"/>
          </a:xfrm>
        </p:grpSpPr>
        <p:sp>
          <p:nvSpPr>
            <p:cNvPr id="21" name="Oval 18"/>
            <p:cNvSpPr/>
            <p:nvPr/>
          </p:nvSpPr>
          <p:spPr>
            <a:xfrm>
              <a:off x="4212753" y="4765008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2667" y1="51111" x2="22667" y2="51111"/>
                          <a14:foregroundMark x1="87556" y1="44889" x2="87556" y2="44889"/>
                          <a14:foregroundMark x1="94222" y1="48889" x2="94222" y2="4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833256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98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397" y="-27384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ระบบเสียงประกาศ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4783560" cy="688776"/>
          </a:xfrm>
          <a:prstGeom prst="roundRect">
            <a:avLst>
              <a:gd name="adj" fmla="val 48573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461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2. มีคู่มือการใช้งานระบบเสียงประกาศ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6" y="2420888"/>
            <a:ext cx="7349101" cy="2592288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15531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ไม่มีคู่มือการใช้งาน ด้านระบบเสียงประกาศ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 ด้านระบบเสียงประกาศไม่ครบถ้วน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 ด้านระบบเสียงประกาศครบถ้วน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9512" y="836712"/>
            <a:ext cx="900000" cy="900000"/>
            <a:chOff x="4212753" y="4765008"/>
            <a:chExt cx="1080000" cy="1080000"/>
          </a:xfrm>
        </p:grpSpPr>
        <p:sp>
          <p:nvSpPr>
            <p:cNvPr id="21" name="Oval 18"/>
            <p:cNvSpPr/>
            <p:nvPr/>
          </p:nvSpPr>
          <p:spPr>
            <a:xfrm>
              <a:off x="4212753" y="4765008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2667" y1="51111" x2="22667" y2="51111"/>
                          <a14:foregroundMark x1="87556" y1="44889" x2="87556" y2="44889"/>
                          <a14:foregroundMark x1="94222" y1="48889" x2="94222" y2="4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833256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497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397" y="-27384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ระบบเสียงประกาศ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5992745" cy="1152128"/>
          </a:xfrm>
          <a:prstGeom prst="roundRect">
            <a:avLst>
              <a:gd name="adj" fmla="val 22118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739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3. มีแผนผังระบบเสียงประกาศที่เป็นปัจจุบันและมี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บัญชีครุภัณฑ์ระบบเสียงประกาศ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5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23672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ไม่มีแผนผังระบบเสียงประกาศที่เป็นปัจจุบันและไม่มีบัญชีครุภัณฑ์ของระบบเสียงประกาศ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มีแผนผังระบบเสียงประกาศที่เป็นปัจจุบันและบัญชีครุภัณฑ์ของระบบเสียงประกาศ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มีแผนผังระบบเสียงประกาศที่เป็นปัจจุบันและบัญชีครุภัณฑ์ของระบบเสียงประกาศ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9512" y="836712"/>
            <a:ext cx="900000" cy="900000"/>
            <a:chOff x="4212753" y="4765008"/>
            <a:chExt cx="1080000" cy="1080000"/>
          </a:xfrm>
        </p:grpSpPr>
        <p:sp>
          <p:nvSpPr>
            <p:cNvPr id="21" name="Oval 18"/>
            <p:cNvSpPr/>
            <p:nvPr/>
          </p:nvSpPr>
          <p:spPr>
            <a:xfrm>
              <a:off x="4212753" y="4765008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2667" y1="51111" x2="22667" y2="51111"/>
                          <a14:foregroundMark x1="87556" y1="44889" x2="87556" y2="44889"/>
                          <a14:foregroundMark x1="94222" y1="48889" x2="94222" y2="4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833256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ระบบเรียกพยาบาล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grpSp>
        <p:nvGrpSpPr>
          <p:cNvPr id="20" name="Group 16"/>
          <p:cNvGrpSpPr/>
          <p:nvPr/>
        </p:nvGrpSpPr>
        <p:grpSpPr>
          <a:xfrm>
            <a:off x="197584" y="841396"/>
            <a:ext cx="900000" cy="900000"/>
            <a:chOff x="7308304" y="2708920"/>
            <a:chExt cx="1080120" cy="1080120"/>
          </a:xfrm>
        </p:grpSpPr>
        <p:sp>
          <p:nvSpPr>
            <p:cNvPr id="21" name="Oval 15"/>
            <p:cNvSpPr/>
            <p:nvPr/>
          </p:nvSpPr>
          <p:spPr>
            <a:xfrm>
              <a:off x="7308304" y="2708920"/>
              <a:ext cx="1080120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141" y="2835976"/>
              <a:ext cx="828092" cy="828092"/>
            </a:xfrm>
            <a:prstGeom prst="rect">
              <a:avLst/>
            </a:prstGeom>
          </p:spPr>
        </p:pic>
      </p:grpSp>
      <p:sp>
        <p:nvSpPr>
          <p:cNvPr id="23" name="สี่เหลี่ยมผืนผ้ามุมมน 22">
            <a:hlinkClick r:id="rId9" action="ppaction://hlinksldjump"/>
          </p:cNvPr>
          <p:cNvSpPr/>
          <p:nvPr/>
        </p:nvSpPr>
        <p:spPr>
          <a:xfrm>
            <a:off x="1444626" y="1201356"/>
            <a:ext cx="5071590" cy="787484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338205" y="1232464"/>
            <a:ext cx="377333" cy="336120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260049"/>
            <a:ext cx="4777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1. มีผู้รับผิดชอบ ด้านระบบเรียกพยาบาล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1" action="ppaction://hlinksldjump"/>
          </p:cNvPr>
          <p:cNvSpPr/>
          <p:nvPr/>
        </p:nvSpPr>
        <p:spPr>
          <a:xfrm flipH="1">
            <a:off x="503765" y="2420888"/>
            <a:ext cx="7349101" cy="2808312"/>
          </a:xfrm>
          <a:prstGeom prst="roundRect">
            <a:avLst>
              <a:gd name="adj" fmla="val 1570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10474"/>
              </p:ext>
            </p:extLst>
          </p:nvPr>
        </p:nvGraphicFramePr>
        <p:xfrm>
          <a:off x="611560" y="2624688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ไม่มีผู้รับผิดชอบ ด้านระบบเรียกพยาบาล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แต่ไม่ใช่ผู้ที่เกี่ยวข้องโดยตรง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ด้านระบบเรียกพยาบาล 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18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397" y="-27384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ระบบเสียงประกาศ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980728"/>
            <a:ext cx="81248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76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397" y="-27384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ระบบเสียงประกาศ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7105768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89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4. มีการตรวจสอบระบบเสียงประกาศ ให้พร้อมใช้ตลอดเวลา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5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15849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ไม่มีการตรวจสอบความพร้อมใช้ของระบบเสียงประกาศ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มีการตรวจสอบความพร้อมใช้ของระบบเสียงประกาศ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มีการตรวจสอบความพร้อมใช้ของระบบเสียงประกาศ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9512" y="836712"/>
            <a:ext cx="900000" cy="900000"/>
            <a:chOff x="4212753" y="4765008"/>
            <a:chExt cx="1080000" cy="1080000"/>
          </a:xfrm>
        </p:grpSpPr>
        <p:sp>
          <p:nvSpPr>
            <p:cNvPr id="21" name="Oval 18"/>
            <p:cNvSpPr/>
            <p:nvPr/>
          </p:nvSpPr>
          <p:spPr>
            <a:xfrm>
              <a:off x="4212753" y="4765008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2667" y1="51111" x2="22667" y2="51111"/>
                          <a14:foregroundMark x1="87556" y1="44889" x2="87556" y2="44889"/>
                          <a14:foregroundMark x1="94222" y1="48889" x2="94222" y2="4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833256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987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397" y="-27384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ระบบเสียงประกาศ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3552884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5. มีระบบจ่ายไฟฟ้าสำรอง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5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99821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ไม่มีระบบจ่ายไฟฟ้าสำรอง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แต่ไม่สามารถจ่ายไฟได้ทันทีและต่อเนื่อง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9512" y="836712"/>
            <a:ext cx="900000" cy="900000"/>
            <a:chOff x="4212753" y="4765008"/>
            <a:chExt cx="1080000" cy="1080000"/>
          </a:xfrm>
        </p:grpSpPr>
        <p:sp>
          <p:nvSpPr>
            <p:cNvPr id="21" name="Oval 18"/>
            <p:cNvSpPr/>
            <p:nvPr/>
          </p:nvSpPr>
          <p:spPr>
            <a:xfrm>
              <a:off x="4212753" y="4765008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2667" y1="51111" x2="22667" y2="51111"/>
                          <a14:foregroundMark x1="87556" y1="44889" x2="87556" y2="44889"/>
                          <a14:foregroundMark x1="94222" y1="48889" x2="94222" y2="4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833256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672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397" y="-27384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ระบบเสียงประกาศ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4423520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6. มีแผนและประวัติการบำรุงรักษา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4" y="2420888"/>
            <a:ext cx="7349101" cy="2592288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7767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ไม่มีแผนและประวัติการบำรุงรักษา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79512" y="836712"/>
            <a:ext cx="900000" cy="900000"/>
            <a:chOff x="4212753" y="4765008"/>
            <a:chExt cx="1080000" cy="1080000"/>
          </a:xfrm>
        </p:grpSpPr>
        <p:sp>
          <p:nvSpPr>
            <p:cNvPr id="21" name="Oval 18"/>
            <p:cNvSpPr/>
            <p:nvPr/>
          </p:nvSpPr>
          <p:spPr>
            <a:xfrm>
              <a:off x="4212753" y="4765008"/>
              <a:ext cx="1080000" cy="10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2667" y1="51111" x2="22667" y2="51111"/>
                          <a14:foregroundMark x1="87556" y1="44889" x2="87556" y2="44889"/>
                          <a14:foregroundMark x1="94222" y1="48889" x2="94222" y2="4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833256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247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ระบบกล้องโทรทัศน์วงจรปิด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3" y="1052736"/>
            <a:ext cx="5992745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74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1. มีผู้รับผิดชอบ ด้านระบบกล้องโทรทัศน์วงจรปิด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2" y="2420888"/>
            <a:ext cx="7349101" cy="2736304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876569"/>
              </p:ext>
            </p:extLst>
          </p:nvPr>
        </p:nvGraphicFramePr>
        <p:xfrm>
          <a:off x="611560" y="2492896"/>
          <a:ext cx="712879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ไม่มีผู้รับผิดชอบ ด้านระบบกล้องโทรทัศน์วงจรปิด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แต่ไม่ใช่ผู้ที่เกี่ยวข้องโดยตรง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ด้านระบบกล้องโทรทัศน์วงจรปิด โดยตรง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0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9680" r="8421" b="56301"/>
          <a:stretch/>
        </p:blipFill>
        <p:spPr>
          <a:xfrm>
            <a:off x="179512" y="836712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41813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ระบบกล้องโทรทัศน์วงจรปิด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3" y="1052736"/>
            <a:ext cx="5719665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49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2. มีคู่มือการใช้งานระบบกล้องโทรทัศน์วงจรปิด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1" y="2420888"/>
            <a:ext cx="7349101" cy="316835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51393"/>
              </p:ext>
            </p:extLst>
          </p:nvPr>
        </p:nvGraphicFramePr>
        <p:xfrm>
          <a:off x="611560" y="2492896"/>
          <a:ext cx="712879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ไม่มีคู่มือการใช้งานของระบบกล้องโทรทัศน์วงจรปิด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มีคู่มือการใช้งานของระบบกล้องโทรทัศน์วงจรปิด    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มีคู่มือการใช้งานของระบบกล้องโทรทัศน์วงจรปิด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0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9680" r="8421" b="56301"/>
          <a:stretch/>
        </p:blipFill>
        <p:spPr>
          <a:xfrm>
            <a:off x="179512" y="836712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8606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ระบบกล้องโทรทัศน์วงจรปิด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3" y="1052736"/>
            <a:ext cx="6408229" cy="1077218"/>
          </a:xfrm>
          <a:prstGeom prst="roundRect">
            <a:avLst>
              <a:gd name="adj" fmla="val 2271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131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3. มีแผนผังระบบกล้องโทรทัศน์วงจรปิดที่เป็นปัจจุบัน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และมีบัญชีครุภัณฑ์ระบบกล้องโทรทัศน์วงจรปิด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1" y="2420888"/>
            <a:ext cx="7349101" cy="316835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65974"/>
              </p:ext>
            </p:extLst>
          </p:nvPr>
        </p:nvGraphicFramePr>
        <p:xfrm>
          <a:off x="611560" y="2492896"/>
          <a:ext cx="7128792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ผังระบบกล้องโทรทัศน์วงจรปิดที่เป็นปัจจุบันและไม่มีบัญชีครุภัณฑ์ของระบบกล้องโทรทัศน์วงจรปิด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มีแผนผังระบบกล้องโทรทัศน์วงจรปิดที่เป็นปัจจุบันและบัญชีครุภัณฑ์ของระบบกล้องโทรทัศน์วงจรปิด ไม่ครบถ้วน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มีแผนผังระบบกล้องโทรทัศน์วงจรปิดที่เป็นปัจจุบันและบัญชีครุภัณฑ์ของระบบกล้องโทรทัศน์วงจรปิด ครบถ้วน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0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9680" r="8421" b="56301"/>
          <a:stretch/>
        </p:blipFill>
        <p:spPr>
          <a:xfrm>
            <a:off x="179512" y="836712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5753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ระบบกล้องโทรทัศน์วงจรปิด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1285875"/>
            <a:ext cx="82200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6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ระบบกล้องโทรทัศน์วงจรปิด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5541526" cy="1077218"/>
          </a:xfrm>
          <a:prstGeom prst="roundRect">
            <a:avLst>
              <a:gd name="adj" fmla="val 2271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391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4. มีการตรวจสอบระบบกล้องโทรทัศน์วงจรปิด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ให้พร้อมใช้ตลอดเวลา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0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10322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ไม่มีการตรวจสอบความพร้อมใช้ของระบบกล้องโทรทัศน์วงจรปิด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มีการตรวจสอบความพร้อมใช้ของระบบกล้องโทรทัศน์วงจรปิด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มีการตรวจสอบความพร้อมใช้ของระบบกล้องโทรทัศน์วงจรปิด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0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9680" r="8421" b="56301"/>
          <a:stretch/>
        </p:blipFill>
        <p:spPr>
          <a:xfrm>
            <a:off x="179512" y="836712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61408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ระบบกล้องโทรทัศน์วงจรปิด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3415408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5. มีระบบจ่ายไฟฟ้าสำรอง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50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29347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ไม่มีระบบจ่ายไฟฟ้าสำรอง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แต่ไม่สามารถจ่ายไฟได้ทันทีและต่อเนื่อง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0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9680" r="8421" b="56301"/>
          <a:stretch/>
        </p:blipFill>
        <p:spPr>
          <a:xfrm>
            <a:off x="179512" y="836712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3181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ระบบเรียกพยาบาล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grpSp>
        <p:nvGrpSpPr>
          <p:cNvPr id="20" name="Group 16"/>
          <p:cNvGrpSpPr/>
          <p:nvPr/>
        </p:nvGrpSpPr>
        <p:grpSpPr>
          <a:xfrm>
            <a:off x="197584" y="841396"/>
            <a:ext cx="900000" cy="900000"/>
            <a:chOff x="7308304" y="2708920"/>
            <a:chExt cx="1080120" cy="1080120"/>
          </a:xfrm>
        </p:grpSpPr>
        <p:sp>
          <p:nvSpPr>
            <p:cNvPr id="21" name="Oval 15"/>
            <p:cNvSpPr/>
            <p:nvPr/>
          </p:nvSpPr>
          <p:spPr>
            <a:xfrm>
              <a:off x="7308304" y="2708920"/>
              <a:ext cx="1080120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141" y="2835976"/>
              <a:ext cx="828092" cy="828092"/>
            </a:xfrm>
            <a:prstGeom prst="rect">
              <a:avLst/>
            </a:prstGeom>
          </p:spPr>
        </p:pic>
      </p:grpSp>
      <p:sp>
        <p:nvSpPr>
          <p:cNvPr id="23" name="สี่เหลี่ยมผืนผ้ามุมมน 22">
            <a:hlinkClick r:id="rId9" action="ppaction://hlinksldjump"/>
          </p:cNvPr>
          <p:cNvSpPr/>
          <p:nvPr/>
        </p:nvSpPr>
        <p:spPr>
          <a:xfrm>
            <a:off x="1444626" y="1201356"/>
            <a:ext cx="5287614" cy="787484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338205" y="1232464"/>
            <a:ext cx="377333" cy="336120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260049"/>
            <a:ext cx="4982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2. มีคู่มือการใช้งานของระบบเรียกพยาบาล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1" action="ppaction://hlinksldjump"/>
          </p:cNvPr>
          <p:cNvSpPr/>
          <p:nvPr/>
        </p:nvSpPr>
        <p:spPr>
          <a:xfrm flipH="1">
            <a:off x="503764" y="2420888"/>
            <a:ext cx="7349101" cy="3600400"/>
          </a:xfrm>
          <a:prstGeom prst="roundRect">
            <a:avLst>
              <a:gd name="adj" fmla="val 1056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7097"/>
              </p:ext>
            </p:extLst>
          </p:nvPr>
        </p:nvGraphicFramePr>
        <p:xfrm>
          <a:off x="611560" y="2624688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ไม่มีคู่มือการใช้งานของระบบเรียกพยาบาล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มีคู่มือการใช้งานของระบบเรียกพยาบาล </a:t>
                      </a:r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    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ไม่ครบถ้วน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มีคู่มือการใช้งานของระบบเรียกพยาบาล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446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ระบบกล้องโทรทัศน์วงจรปิด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4423520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6. มีแผนและประวัติการบำรุงรักษา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9" y="2420888"/>
            <a:ext cx="7349101" cy="2664296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28458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ไม่มีแผนและประวัติการบำรุงรักษา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0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9680" r="8421" b="56301"/>
          <a:stretch/>
        </p:blipFill>
        <p:spPr>
          <a:xfrm>
            <a:off x="179512" y="836712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38117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ระบบกล้องโทรทัศน์วงจรปิด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6295726" cy="1152128"/>
          </a:xfrm>
          <a:prstGeom prst="roundRect">
            <a:avLst>
              <a:gd name="adj" fmla="val 24489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9538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7. มีห้องควบคุมหลักและมีระเบียบวิธีปฏิบัติเกี่ยวกับ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การเข้าถึงข้อมูล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8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44305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ไม่มีห้องควบคุมหลักและไม่มีระเบียบวิธีปฏิบัติเกี่ยวกับการเข้าถึงข้อมูล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มีห้องควบคุมหลักและมีระเบียบวิธีปฏิบัติเกี่ยวกับการเข้าถึงข้อมูล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มีห้องควบคุมหลักและมีระเบียบวิธีปฏิบัติเกี่ยวกับการเข้าถึงข้อมูล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0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9680" r="8421" b="56301"/>
          <a:stretch/>
        </p:blipFill>
        <p:spPr>
          <a:xfrm>
            <a:off x="179512" y="836712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3262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ระบบเครือข่ายสื่อสารข้อมูล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5992745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70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1. มีผู้รับผิดชอบ ด้านระบบเครือข่ายสื่อสารข้อมูล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8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80513"/>
              </p:ext>
            </p:extLst>
          </p:nvPr>
        </p:nvGraphicFramePr>
        <p:xfrm>
          <a:off x="611560" y="2492896"/>
          <a:ext cx="712879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ไม่มีผู้รับผิดชอบ ด้านระบบเครือข่ายสื่อสารข้อมูล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แต่ไม่ใช่ผู้ที่เกี่ยวข้องโดยตรง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ด้านระบบเครือข่ายสื่อสารข้อมูล โดยตรง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30"/>
          <p:cNvGrpSpPr/>
          <p:nvPr/>
        </p:nvGrpSpPr>
        <p:grpSpPr>
          <a:xfrm>
            <a:off x="179512" y="836712"/>
            <a:ext cx="900000" cy="900000"/>
            <a:chOff x="4790642" y="5242465"/>
            <a:chExt cx="900000" cy="900000"/>
          </a:xfrm>
        </p:grpSpPr>
        <p:pic>
          <p:nvPicPr>
            <p:cNvPr id="21" name="รูปภาพ 9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6" t="12988" r="27913" b="21242"/>
            <a:stretch/>
          </p:blipFill>
          <p:spPr>
            <a:xfrm>
              <a:off x="4790642" y="5242465"/>
              <a:ext cx="900000" cy="900000"/>
            </a:xfrm>
            <a:prstGeom prst="ellipse">
              <a:avLst/>
            </a:prstGeom>
          </p:spPr>
        </p:pic>
        <p:pic>
          <p:nvPicPr>
            <p:cNvPr id="30" name="Picture 2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1000" r="79444">
                          <a14:foregroundMark x1="47889" y1="33846" x2="47889" y2="33846"/>
                          <a14:foregroundMark x1="51111" y1="53077" x2="51111" y2="53077"/>
                          <a14:foregroundMark x1="52000" y1="73269" x2="52000" y2="73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3" r="20934"/>
            <a:stretch/>
          </p:blipFill>
          <p:spPr>
            <a:xfrm>
              <a:off x="5050441" y="5301208"/>
              <a:ext cx="385633" cy="385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5159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ระบบเครือข่ายสื่อสารข้อมูล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5719663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445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2. มีคู่มือการใช้งานระบบเครือข่ายสื่อสารข้อมูล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6" y="2420888"/>
            <a:ext cx="7349101" cy="3096344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81507"/>
              </p:ext>
            </p:extLst>
          </p:nvPr>
        </p:nvGraphicFramePr>
        <p:xfrm>
          <a:off x="611560" y="2492896"/>
          <a:ext cx="712879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ไม่มีคู่มือการใช้งานของระบบเครือข่ายสื่อสารข้อมูล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มีคู่มือการใช้งานของระบบเครือข่ายสื่อสารข้อมูล    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มีคู่มือการใช้งานของระบบเครือข่ายสื่อสารข้อมูล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30"/>
          <p:cNvGrpSpPr/>
          <p:nvPr/>
        </p:nvGrpSpPr>
        <p:grpSpPr>
          <a:xfrm>
            <a:off x="179512" y="836712"/>
            <a:ext cx="900000" cy="900000"/>
            <a:chOff x="4790642" y="5242465"/>
            <a:chExt cx="900000" cy="900000"/>
          </a:xfrm>
        </p:grpSpPr>
        <p:pic>
          <p:nvPicPr>
            <p:cNvPr id="21" name="รูปภาพ 9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6" t="12988" r="27913" b="21242"/>
            <a:stretch/>
          </p:blipFill>
          <p:spPr>
            <a:xfrm>
              <a:off x="4790642" y="5242465"/>
              <a:ext cx="900000" cy="900000"/>
            </a:xfrm>
            <a:prstGeom prst="ellipse">
              <a:avLst/>
            </a:prstGeom>
          </p:spPr>
        </p:pic>
        <p:pic>
          <p:nvPicPr>
            <p:cNvPr id="30" name="Picture 2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1000" r="79444">
                          <a14:foregroundMark x1="47889" y1="33846" x2="47889" y2="33846"/>
                          <a14:foregroundMark x1="51111" y1="53077" x2="51111" y2="53077"/>
                          <a14:foregroundMark x1="52000" y1="73269" x2="52000" y2="73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3" r="20934"/>
            <a:stretch/>
          </p:blipFill>
          <p:spPr>
            <a:xfrm>
              <a:off x="5050441" y="5301208"/>
              <a:ext cx="385633" cy="385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763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ระบบเครือข่ายสื่อสารข้อมูล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4" y="1052736"/>
            <a:ext cx="6408225" cy="1152128"/>
          </a:xfrm>
          <a:prstGeom prst="roundRect">
            <a:avLst>
              <a:gd name="adj" fmla="val 2271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086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3. มีแผนผังระบบเครือข่ายสื่อสารข้อมูลที่เป็นปัจจุบัน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และมีบัญชีครุภัณฑ์ระบบเครือข่ายสื่อสารข้อมูล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7" y="2420888"/>
            <a:ext cx="7349101" cy="316835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61313"/>
              </p:ext>
            </p:extLst>
          </p:nvPr>
        </p:nvGraphicFramePr>
        <p:xfrm>
          <a:off x="611560" y="2492896"/>
          <a:ext cx="7128792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ผังระบบเครือข่ายสื่อสารข้อมูลที่เป็นปัจจุบันและไม่มีบัญชีครุภัณฑ์ของระบบเครือข่ายสื่อสารข้อมูล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เครือข่ายสื่อสารข้อมูลที่เป็นปัจจุบันและบัญชีครุภัณฑ์ของระบบเครือข่ายสื่อสารข้อมูล ไม่ครบถ้วน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เครือข่ายสื่อสารข้อมูลที่เป็นปัจจุบันและบัญชีครุภัณฑ์ของระบบเครือข่ายสื่อสารข้อมูล ครบถ้วน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30"/>
          <p:cNvGrpSpPr/>
          <p:nvPr/>
        </p:nvGrpSpPr>
        <p:grpSpPr>
          <a:xfrm>
            <a:off x="179512" y="836712"/>
            <a:ext cx="900000" cy="900000"/>
            <a:chOff x="4790642" y="5242465"/>
            <a:chExt cx="900000" cy="900000"/>
          </a:xfrm>
        </p:grpSpPr>
        <p:pic>
          <p:nvPicPr>
            <p:cNvPr id="21" name="รูปภาพ 9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6" t="12988" r="27913" b="21242"/>
            <a:stretch/>
          </p:blipFill>
          <p:spPr>
            <a:xfrm>
              <a:off x="4790642" y="5242465"/>
              <a:ext cx="900000" cy="900000"/>
            </a:xfrm>
            <a:prstGeom prst="ellipse">
              <a:avLst/>
            </a:prstGeom>
          </p:spPr>
        </p:pic>
        <p:pic>
          <p:nvPicPr>
            <p:cNvPr id="30" name="Picture 2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1000" r="79444">
                          <a14:foregroundMark x1="47889" y1="33846" x2="47889" y2="33846"/>
                          <a14:foregroundMark x1="51111" y1="53077" x2="51111" y2="53077"/>
                          <a14:foregroundMark x1="52000" y1="73269" x2="52000" y2="73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3" r="20934"/>
            <a:stretch/>
          </p:blipFill>
          <p:spPr>
            <a:xfrm>
              <a:off x="5050441" y="5301208"/>
              <a:ext cx="385633" cy="385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479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ระบบเครือข่ายสื่อสารข้อมูล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pic>
        <p:nvPicPr>
          <p:cNvPr id="1028" name="Picture 4" descr="https://benjawan2.files.wordpress.com/2015/04/networke0b981e0b881e0b989e0b984e0b882.jpg?w=690&amp;h=4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9" y="1268760"/>
            <a:ext cx="750644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49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ระบบเครือข่ายสื่อสารข้อมูล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5575648" cy="1152128"/>
          </a:xfrm>
          <a:prstGeom prst="roundRect">
            <a:avLst>
              <a:gd name="adj" fmla="val 2271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346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4. มีการตรวจสอบระบบเครือข่ายสื่อสารข้อมูล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ให้พร้อมใช้ตลอดเวลา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6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18570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ไม่มีการตรวจสอบความพร้อมใช้ของระบบเครือข่ายสื่อสารข้อมูล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มีการตรวจสอบความพร้อมใช้ของระบบเครือข่ายสื่อสารข้อมูล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มีการตรวจสอบความพร้อมใช้ของระบบเครือข่ายสื่อสารข้อมูล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30"/>
          <p:cNvGrpSpPr/>
          <p:nvPr/>
        </p:nvGrpSpPr>
        <p:grpSpPr>
          <a:xfrm>
            <a:off x="179512" y="836712"/>
            <a:ext cx="900000" cy="900000"/>
            <a:chOff x="4790642" y="5242465"/>
            <a:chExt cx="900000" cy="900000"/>
          </a:xfrm>
        </p:grpSpPr>
        <p:pic>
          <p:nvPicPr>
            <p:cNvPr id="21" name="รูปภาพ 9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6" t="12988" r="27913" b="21242"/>
            <a:stretch/>
          </p:blipFill>
          <p:spPr>
            <a:xfrm>
              <a:off x="4790642" y="5242465"/>
              <a:ext cx="900000" cy="900000"/>
            </a:xfrm>
            <a:prstGeom prst="ellipse">
              <a:avLst/>
            </a:prstGeom>
          </p:spPr>
        </p:pic>
        <p:pic>
          <p:nvPicPr>
            <p:cNvPr id="30" name="Picture 2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1000" r="79444">
                          <a14:foregroundMark x1="47889" y1="33846" x2="47889" y2="33846"/>
                          <a14:foregroundMark x1="51111" y1="53077" x2="51111" y2="53077"/>
                          <a14:foregroundMark x1="52000" y1="73269" x2="52000" y2="73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3" r="20934"/>
            <a:stretch/>
          </p:blipFill>
          <p:spPr>
            <a:xfrm>
              <a:off x="5050441" y="5301208"/>
              <a:ext cx="385633" cy="385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162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ระบบเครือข่ายสื่อสารข้อมูล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3487415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5. มีระบบจ่ายไฟฟ้าสำรอง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6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81089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ไม่มีระบบจ่ายไฟฟ้าสำรอง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แต่ไม่สามารถจ่ายไฟได้ทันทีและต่อเนื่อง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30"/>
          <p:cNvGrpSpPr/>
          <p:nvPr/>
        </p:nvGrpSpPr>
        <p:grpSpPr>
          <a:xfrm>
            <a:off x="179512" y="836712"/>
            <a:ext cx="900000" cy="900000"/>
            <a:chOff x="4790642" y="5242465"/>
            <a:chExt cx="900000" cy="900000"/>
          </a:xfrm>
        </p:grpSpPr>
        <p:pic>
          <p:nvPicPr>
            <p:cNvPr id="21" name="รูปภาพ 9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6" t="12988" r="27913" b="21242"/>
            <a:stretch/>
          </p:blipFill>
          <p:spPr>
            <a:xfrm>
              <a:off x="4790642" y="5242465"/>
              <a:ext cx="900000" cy="900000"/>
            </a:xfrm>
            <a:prstGeom prst="ellipse">
              <a:avLst/>
            </a:prstGeom>
          </p:spPr>
        </p:pic>
        <p:pic>
          <p:nvPicPr>
            <p:cNvPr id="30" name="Picture 2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1000" r="79444">
                          <a14:foregroundMark x1="47889" y1="33846" x2="47889" y2="33846"/>
                          <a14:foregroundMark x1="51111" y1="53077" x2="51111" y2="53077"/>
                          <a14:foregroundMark x1="52000" y1="73269" x2="52000" y2="73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3" r="20934"/>
            <a:stretch/>
          </p:blipFill>
          <p:spPr>
            <a:xfrm>
              <a:off x="5050441" y="5301208"/>
              <a:ext cx="385633" cy="385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6364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ระบบเครือข่ายสื่อสารข้อมูล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4423519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6. มีแผนและประวัติการบำรุงรักษา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4" y="2420888"/>
            <a:ext cx="7349101" cy="2592288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70989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ไม่มีแผนและประวัติการบำรุงรักษา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30"/>
          <p:cNvGrpSpPr/>
          <p:nvPr/>
        </p:nvGrpSpPr>
        <p:grpSpPr>
          <a:xfrm>
            <a:off x="179512" y="836712"/>
            <a:ext cx="900000" cy="900000"/>
            <a:chOff x="4790642" y="5242465"/>
            <a:chExt cx="900000" cy="900000"/>
          </a:xfrm>
        </p:grpSpPr>
        <p:pic>
          <p:nvPicPr>
            <p:cNvPr id="21" name="รูปภาพ 9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6" t="12988" r="27913" b="21242"/>
            <a:stretch/>
          </p:blipFill>
          <p:spPr>
            <a:xfrm>
              <a:off x="4790642" y="5242465"/>
              <a:ext cx="900000" cy="900000"/>
            </a:xfrm>
            <a:prstGeom prst="ellipse">
              <a:avLst/>
            </a:prstGeom>
          </p:spPr>
        </p:pic>
        <p:pic>
          <p:nvPicPr>
            <p:cNvPr id="30" name="Picture 2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1000" r="79444">
                          <a14:foregroundMark x1="47889" y1="33846" x2="47889" y2="33846"/>
                          <a14:foregroundMark x1="51111" y1="53077" x2="51111" y2="53077"/>
                          <a14:foregroundMark x1="52000" y1="73269" x2="52000" y2="73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3" r="20934"/>
            <a:stretch/>
          </p:blipFill>
          <p:spPr>
            <a:xfrm>
              <a:off x="5050441" y="5301208"/>
              <a:ext cx="385633" cy="385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505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-2738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ระบบเครือข่ายสื่อสารข้อมูล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6937741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787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7. มีระเบียบวิธีปฏิบัติการเข้าใช้ระบบเครือข่ายสื่อสารข้อมูล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3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22812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ไม่มีระเบียบวิธีปฏิบัติการเข้าใช้ระบบเครือข่ายสื่อสารข้อมูล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มีระเบียบวิธีปฏิบัติการเข้าใช้ระบบเครือข่ายสื่อสารข้อมูล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มีระเบียบวิธีปฏิบัติการเข้าใช้ระบบเครือข่ายสื่อสารข้อมูล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oup 30"/>
          <p:cNvGrpSpPr/>
          <p:nvPr/>
        </p:nvGrpSpPr>
        <p:grpSpPr>
          <a:xfrm>
            <a:off x="179512" y="836712"/>
            <a:ext cx="900000" cy="900000"/>
            <a:chOff x="4790642" y="5242465"/>
            <a:chExt cx="900000" cy="900000"/>
          </a:xfrm>
        </p:grpSpPr>
        <p:pic>
          <p:nvPicPr>
            <p:cNvPr id="21" name="รูปภาพ 9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6" t="12988" r="27913" b="21242"/>
            <a:stretch/>
          </p:blipFill>
          <p:spPr>
            <a:xfrm>
              <a:off x="4790642" y="5242465"/>
              <a:ext cx="900000" cy="900000"/>
            </a:xfrm>
            <a:prstGeom prst="ellipse">
              <a:avLst/>
            </a:prstGeom>
          </p:spPr>
        </p:pic>
        <p:pic>
          <p:nvPicPr>
            <p:cNvPr id="30" name="Picture 2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1000" r="79444">
                          <a14:foregroundMark x1="47889" y1="33846" x2="47889" y2="33846"/>
                          <a14:foregroundMark x1="51111" y1="53077" x2="51111" y2="53077"/>
                          <a14:foregroundMark x1="52000" y1="73269" x2="52000" y2="73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3" r="20934"/>
            <a:stretch/>
          </p:blipFill>
          <p:spPr>
            <a:xfrm>
              <a:off x="5050441" y="5301208"/>
              <a:ext cx="385633" cy="385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4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ระบบเรียกพยาบาล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grpSp>
        <p:nvGrpSpPr>
          <p:cNvPr id="20" name="Group 16"/>
          <p:cNvGrpSpPr/>
          <p:nvPr/>
        </p:nvGrpSpPr>
        <p:grpSpPr>
          <a:xfrm>
            <a:off x="197584" y="841396"/>
            <a:ext cx="900000" cy="900000"/>
            <a:chOff x="7308304" y="2708920"/>
            <a:chExt cx="1080120" cy="1080120"/>
          </a:xfrm>
        </p:grpSpPr>
        <p:sp>
          <p:nvSpPr>
            <p:cNvPr id="21" name="Oval 15"/>
            <p:cNvSpPr/>
            <p:nvPr/>
          </p:nvSpPr>
          <p:spPr>
            <a:xfrm>
              <a:off x="7308304" y="2708920"/>
              <a:ext cx="1080120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141" y="2835976"/>
              <a:ext cx="828092" cy="828092"/>
            </a:xfrm>
            <a:prstGeom prst="rect">
              <a:avLst/>
            </a:prstGeom>
          </p:spPr>
        </p:pic>
      </p:grpSp>
      <p:sp>
        <p:nvSpPr>
          <p:cNvPr id="23" name="สี่เหลี่ยมผืนผ้ามุมมน 22">
            <a:hlinkClick r:id="rId9" action="ppaction://hlinksldjump"/>
          </p:cNvPr>
          <p:cNvSpPr/>
          <p:nvPr/>
        </p:nvSpPr>
        <p:spPr>
          <a:xfrm>
            <a:off x="1444625" y="1052736"/>
            <a:ext cx="6079703" cy="1135911"/>
          </a:xfrm>
          <a:prstGeom prst="roundRect">
            <a:avLst>
              <a:gd name="adj" fmla="val 2987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798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3. มีแผนผังระบบเรียกพยาบาลที่เป็นปัจจุบันและมี</a:t>
            </a:r>
            <a:endParaRPr lang="en-GB" sz="3200" b="1" dirty="0">
              <a:solidFill>
                <a:schemeClr val="bg1">
                  <a:lumMod val="9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บัญชีครุภัณฑ์ระบบเรียกพยาบาล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1" action="ppaction://hlinksldjump"/>
          </p:cNvPr>
          <p:cNvSpPr/>
          <p:nvPr/>
        </p:nvSpPr>
        <p:spPr>
          <a:xfrm flipH="1">
            <a:off x="503764" y="2420888"/>
            <a:ext cx="7349101" cy="3600400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480586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ไม่มีแผนผังระบบเรียกพยาบาลที่เป็นปัจจุบันและไม่มีบัญชีครุภัณฑ์ของระบบเรียกพยาบาล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มีแผนผังระบบเรียกพยาบาลที่เป็นปัจจุบันและบัญชีครุภัณฑ์ของระบบเรียกพยาบาล ไม่ครบถ้วน 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มีแผนผังระบบเรียกพยาบาลที่เป็นปัจจุบันและมีบัญชีครุภัณฑ์ของระบบเรียกพยาบาล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291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7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2022" y="-27384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ระบบโทรทัศน์ภายใน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5359623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961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1. มีผู้รับผิดชอบ ด้านระบบโทรทัศน์ภายใน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42" y="2420888"/>
            <a:ext cx="7349101" cy="3096344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40402"/>
              </p:ext>
            </p:extLst>
          </p:nvPr>
        </p:nvGraphicFramePr>
        <p:xfrm>
          <a:off x="611560" y="2492896"/>
          <a:ext cx="712879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ไม่มีผู้รับผิดชอบ ด้านระบบโทรทัศน์ภายใน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แต่ไม่ใช่ผู้ที่เกี่ยวข้องโดยตรง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ด้านระบบโทรทัศน์ภายใน 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" name="Group 33"/>
          <p:cNvGrpSpPr/>
          <p:nvPr/>
        </p:nvGrpSpPr>
        <p:grpSpPr>
          <a:xfrm>
            <a:off x="179512" y="836712"/>
            <a:ext cx="900000" cy="900000"/>
            <a:chOff x="4139951" y="4919385"/>
            <a:chExt cx="1080000" cy="1080000"/>
          </a:xfrm>
        </p:grpSpPr>
        <p:sp>
          <p:nvSpPr>
            <p:cNvPr id="31" name="Oval 32"/>
            <p:cNvSpPr/>
            <p:nvPr/>
          </p:nvSpPr>
          <p:spPr>
            <a:xfrm>
              <a:off x="4139951" y="4919385"/>
              <a:ext cx="1080000" cy="10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0167" y1="52500" x2="30167" y2="52500"/>
                          <a14:foregroundMark x1="28167" y1="58167" x2="37500" y2="59667"/>
                          <a14:foregroundMark x1="27500" y1="46667" x2="36500" y2="49667"/>
                          <a14:foregroundMark x1="31000" y1="38833" x2="29167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1" t="18796" r="18796" b="15827"/>
            <a:stretch/>
          </p:blipFill>
          <p:spPr>
            <a:xfrm>
              <a:off x="4229951" y="4985432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365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7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2022" y="-27384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ระบบโทรทัศน์ภายใน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4999583" cy="6839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2. มีคู่มือการใช้งานระบบโทรทัศน์ภายใน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9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36995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ไม่มีคู่มือการใช้งานของระบบโทรทัศน์ภายใน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</a:t>
                      </a:r>
                      <a:r>
                        <a:rPr lang="th-TH" sz="3200" b="1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โทรทัศน์ภายใน     ไม่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มีคู่มือการใช้งานของระบบโทรทัศน์ภายใน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" name="Group 33"/>
          <p:cNvGrpSpPr/>
          <p:nvPr/>
        </p:nvGrpSpPr>
        <p:grpSpPr>
          <a:xfrm>
            <a:off x="179512" y="836712"/>
            <a:ext cx="900000" cy="900000"/>
            <a:chOff x="4139951" y="4919385"/>
            <a:chExt cx="1080000" cy="1080000"/>
          </a:xfrm>
        </p:grpSpPr>
        <p:sp>
          <p:nvSpPr>
            <p:cNvPr id="31" name="Oval 32"/>
            <p:cNvSpPr/>
            <p:nvPr/>
          </p:nvSpPr>
          <p:spPr>
            <a:xfrm>
              <a:off x="4139951" y="4919385"/>
              <a:ext cx="1080000" cy="10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0167" y1="52500" x2="30167" y2="52500"/>
                          <a14:foregroundMark x1="28167" y1="58167" x2="37500" y2="59667"/>
                          <a14:foregroundMark x1="27500" y1="46667" x2="36500" y2="49667"/>
                          <a14:foregroundMark x1="31000" y1="38833" x2="29167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1" t="18796" r="18796" b="15827"/>
            <a:stretch/>
          </p:blipFill>
          <p:spPr>
            <a:xfrm>
              <a:off x="4229951" y="4985432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780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7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2022" y="-27384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ระบบโทรทัศน์ภายใน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6295725" cy="1152128"/>
          </a:xfrm>
          <a:prstGeom prst="roundRect">
            <a:avLst>
              <a:gd name="adj" fmla="val 19684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982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3. มีแผนผังระบบโทรทัศน์ภายในที่เป็นปัจจุบันและมี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บัญชีครุภัณฑ์ระบบโทรทัศน์ภายใน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9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79161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ไม่มีแผนผังระบบโทรทัศน์ภายในที่เป็นปัจจุบันและไม่มีบัญชีครุภัณฑ์ของระบบโทรทัศน์ภายใน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มีแผนผังระบบโทรทัศน์ภายในที่เป็นปัจจุบันและบัญชีครุภัณฑ์ของระบบโทรทัศน์ภายใน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มีแผนผังระบบโทรทัศน์ภายในที่เป็นปัจจุบันและบัญชีครุภัณฑ์ของระบบโทรทัศน์ภายใน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" name="Group 33"/>
          <p:cNvGrpSpPr/>
          <p:nvPr/>
        </p:nvGrpSpPr>
        <p:grpSpPr>
          <a:xfrm>
            <a:off x="179512" y="836712"/>
            <a:ext cx="900000" cy="900000"/>
            <a:chOff x="4139951" y="4919385"/>
            <a:chExt cx="1080000" cy="1080000"/>
          </a:xfrm>
        </p:grpSpPr>
        <p:sp>
          <p:nvSpPr>
            <p:cNvPr id="31" name="Oval 32"/>
            <p:cNvSpPr/>
            <p:nvPr/>
          </p:nvSpPr>
          <p:spPr>
            <a:xfrm>
              <a:off x="4139951" y="4919385"/>
              <a:ext cx="1080000" cy="10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0167" y1="52500" x2="30167" y2="52500"/>
                          <a14:foregroundMark x1="28167" y1="58167" x2="37500" y2="59667"/>
                          <a14:foregroundMark x1="27500" y1="46667" x2="36500" y2="49667"/>
                          <a14:foregroundMark x1="31000" y1="38833" x2="29167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1" t="18796" r="18796" b="15827"/>
            <a:stretch/>
          </p:blipFill>
          <p:spPr>
            <a:xfrm>
              <a:off x="4229951" y="4985432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731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7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2022" y="-27384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ระบบโทรทัศน์ภายใน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pic>
        <p:nvPicPr>
          <p:cNvPr id="2050" name="Picture 2" descr="https://img.tarad.com/shop/p/pimpal/img-lib/spd_20161102174322_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130299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8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7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2022" y="-27384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ระบบโทรทัศน์ภายใน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4927575" cy="1152128"/>
          </a:xfrm>
          <a:prstGeom prst="roundRect">
            <a:avLst>
              <a:gd name="adj" fmla="val 19684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605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4. มีการตรวจสอบระบบโทรทัศน์ภายใน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ให้พร้อมใช้ตลอดเวลา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9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24829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ไม่มีการตรวจสอบความพร้อมใช้ของระบบโทรทัศน์ภายใน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มีการตรวจสอบความพร้อมใช้ของระบบโทรทัศน์ภายใน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มีการตรวจสอบความพร้อมใช้ของระบบโทรทัศน์ภายใน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" name="Group 33"/>
          <p:cNvGrpSpPr/>
          <p:nvPr/>
        </p:nvGrpSpPr>
        <p:grpSpPr>
          <a:xfrm>
            <a:off x="179512" y="836712"/>
            <a:ext cx="900000" cy="900000"/>
            <a:chOff x="4139951" y="4919385"/>
            <a:chExt cx="1080000" cy="1080000"/>
          </a:xfrm>
        </p:grpSpPr>
        <p:sp>
          <p:nvSpPr>
            <p:cNvPr id="31" name="Oval 32"/>
            <p:cNvSpPr/>
            <p:nvPr/>
          </p:nvSpPr>
          <p:spPr>
            <a:xfrm>
              <a:off x="4139951" y="4919385"/>
              <a:ext cx="1080000" cy="10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0167" y1="52500" x2="30167" y2="52500"/>
                          <a14:foregroundMark x1="28167" y1="58167" x2="37500" y2="59667"/>
                          <a14:foregroundMark x1="27500" y1="46667" x2="36500" y2="49667"/>
                          <a14:foregroundMark x1="31000" y1="38833" x2="29167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1" t="18796" r="18796" b="15827"/>
            <a:stretch/>
          </p:blipFill>
          <p:spPr>
            <a:xfrm>
              <a:off x="4229951" y="4985432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551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7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2022" y="-27384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ระบบโทรทัศน์ภายใน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3559423" cy="683976"/>
          </a:xfrm>
          <a:prstGeom prst="roundRect">
            <a:avLst>
              <a:gd name="adj" fmla="val 4674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5. มีระบบจ่ายไฟฟ้าสำรอง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9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47801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ไม่มีระบบจ่ายไฟฟ้าสำรอง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แต่ไม่สามารถจ่ายไฟได้ทันทีและต่อเนื่อง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" name="Group 33"/>
          <p:cNvGrpSpPr/>
          <p:nvPr/>
        </p:nvGrpSpPr>
        <p:grpSpPr>
          <a:xfrm>
            <a:off x="179512" y="836712"/>
            <a:ext cx="900000" cy="900000"/>
            <a:chOff x="4139951" y="4919385"/>
            <a:chExt cx="1080000" cy="1080000"/>
          </a:xfrm>
        </p:grpSpPr>
        <p:sp>
          <p:nvSpPr>
            <p:cNvPr id="31" name="Oval 32"/>
            <p:cNvSpPr/>
            <p:nvPr/>
          </p:nvSpPr>
          <p:spPr>
            <a:xfrm>
              <a:off x="4139951" y="4919385"/>
              <a:ext cx="1080000" cy="10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0167" y1="52500" x2="30167" y2="52500"/>
                          <a14:foregroundMark x1="28167" y1="58167" x2="37500" y2="59667"/>
                          <a14:foregroundMark x1="27500" y1="46667" x2="36500" y2="49667"/>
                          <a14:foregroundMark x1="31000" y1="38833" x2="29167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1" t="18796" r="18796" b="15827"/>
            <a:stretch/>
          </p:blipFill>
          <p:spPr>
            <a:xfrm>
              <a:off x="4229951" y="4985432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87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7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2022" y="-27384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ระบบโทรทัศน์ภายใน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4423519" cy="683976"/>
          </a:xfrm>
          <a:prstGeom prst="roundRect">
            <a:avLst>
              <a:gd name="adj" fmla="val 4674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6. มีแผนและประวัติการบำรุงรักษา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8" y="2420888"/>
            <a:ext cx="7349101" cy="2592288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5558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ไม่มีแผนและประวัติการบำรุงรักษา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" name="Group 33"/>
          <p:cNvGrpSpPr/>
          <p:nvPr/>
        </p:nvGrpSpPr>
        <p:grpSpPr>
          <a:xfrm>
            <a:off x="179512" y="836712"/>
            <a:ext cx="900000" cy="900000"/>
            <a:chOff x="4139951" y="4919385"/>
            <a:chExt cx="1080000" cy="1080000"/>
          </a:xfrm>
        </p:grpSpPr>
        <p:sp>
          <p:nvSpPr>
            <p:cNvPr id="31" name="Oval 32"/>
            <p:cNvSpPr/>
            <p:nvPr/>
          </p:nvSpPr>
          <p:spPr>
            <a:xfrm>
              <a:off x="4139951" y="4919385"/>
              <a:ext cx="1080000" cy="10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0167" y1="52500" x2="30167" y2="52500"/>
                          <a14:foregroundMark x1="28167" y1="58167" x2="37500" y2="59667"/>
                          <a14:foregroundMark x1="27500" y1="46667" x2="36500" y2="49667"/>
                          <a14:foregroundMark x1="31000" y1="38833" x2="29167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1" t="18796" r="18796" b="15827"/>
            <a:stretch/>
          </p:blipFill>
          <p:spPr>
            <a:xfrm>
              <a:off x="4229951" y="4985432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27016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8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-27384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ระบบวิศวกรรมในรถพยาบาล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6151711" cy="683976"/>
          </a:xfrm>
          <a:prstGeom prst="roundRect">
            <a:avLst>
              <a:gd name="adj" fmla="val 4674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899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1. มีผู้รับผิดชอบ ด้านระบบวิศวกรรมในรถพยาบาล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9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81841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ไม่มีผู้รับผิดชอบ ด้านระบบวิศวกรรมในรถพยาบาล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แต่ไม่ใช่ผู้ที่เกี่ยวข้องโดยตรง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มีผู้รับผิดชอบ ด้านระบบวิศวกรรมในรถพยาบาล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โดยตรง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กลุ่ม 29"/>
          <p:cNvGrpSpPr/>
          <p:nvPr/>
        </p:nvGrpSpPr>
        <p:grpSpPr>
          <a:xfrm>
            <a:off x="179512" y="841512"/>
            <a:ext cx="900000" cy="900000"/>
            <a:chOff x="1663284" y="5337641"/>
            <a:chExt cx="1440000" cy="1440000"/>
          </a:xfrm>
        </p:grpSpPr>
        <p:sp>
          <p:nvSpPr>
            <p:cNvPr id="33" name="วงรี 32"/>
            <p:cNvSpPr/>
            <p:nvPr/>
          </p:nvSpPr>
          <p:spPr>
            <a:xfrm>
              <a:off x="1663284" y="5337641"/>
              <a:ext cx="1440000" cy="144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2" descr="24 hours ambulance phone number – Desun Hospit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542592"/>
              <a:ext cx="1267588" cy="95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667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8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-27384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ระบบวิศวกรรมในรถพยาบาล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6408215" cy="1077218"/>
          </a:xfrm>
          <a:prstGeom prst="roundRect">
            <a:avLst>
              <a:gd name="adj" fmla="val 21477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080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2. มีคู่มือการใช้งานรถพยาบาล เครื่องมือและอุปกรณ์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ในรถพยาบาล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9" y="2420888"/>
            <a:ext cx="7349101" cy="3528392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42049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ไม่มีคู่มือการใช้งานรถพยาบาล เครื่องมือและอุปกรณ์ในรถพยาบาล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มีคู่มือการใช้งานรถพยาบาล เครื่องมือและอุปกรณ์ในรถพยาบาล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มีคู่มือการใช้งานรถพยาบาล เครื่องมือและอุปกรณ์ในรถพยาบาล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กลุ่ม 29"/>
          <p:cNvGrpSpPr/>
          <p:nvPr/>
        </p:nvGrpSpPr>
        <p:grpSpPr>
          <a:xfrm>
            <a:off x="179512" y="841512"/>
            <a:ext cx="900000" cy="900000"/>
            <a:chOff x="1663284" y="5337641"/>
            <a:chExt cx="1440000" cy="1440000"/>
          </a:xfrm>
        </p:grpSpPr>
        <p:sp>
          <p:nvSpPr>
            <p:cNvPr id="33" name="วงรี 32"/>
            <p:cNvSpPr/>
            <p:nvPr/>
          </p:nvSpPr>
          <p:spPr>
            <a:xfrm>
              <a:off x="1663284" y="5337641"/>
              <a:ext cx="1440000" cy="144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2" descr="24 hours ambulance phone number – Desun Hospit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542592"/>
              <a:ext cx="1267588" cy="95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07791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8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-27384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ระบบวิศวกรรมในรถพยาบาล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6408215" cy="6887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171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3. เป็นรถพยาบาล ตามกฎหมายและมาตรฐานกำหนด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6" y="2420888"/>
            <a:ext cx="7349101" cy="3096344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12199"/>
              </p:ext>
            </p:extLst>
          </p:nvPr>
        </p:nvGraphicFramePr>
        <p:xfrm>
          <a:off x="611560" y="2492896"/>
          <a:ext cx="712879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ไม่เป็นรถพยาบาล ตามกฎหมายและมาตรฐานกำหนด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เป็นรถพยาบาล ตามกฎหมายและมาตรฐานกำหนด 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เป็นรถพยาบาล ตามกฎหมายและมาตรฐานกำหนด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กลุ่ม 29"/>
          <p:cNvGrpSpPr/>
          <p:nvPr/>
        </p:nvGrpSpPr>
        <p:grpSpPr>
          <a:xfrm>
            <a:off x="179512" y="841512"/>
            <a:ext cx="900000" cy="900000"/>
            <a:chOff x="1663284" y="5337641"/>
            <a:chExt cx="1440000" cy="1440000"/>
          </a:xfrm>
        </p:grpSpPr>
        <p:sp>
          <p:nvSpPr>
            <p:cNvPr id="33" name="วงรี 32"/>
            <p:cNvSpPr/>
            <p:nvPr/>
          </p:nvSpPr>
          <p:spPr>
            <a:xfrm>
              <a:off x="1663284" y="5337641"/>
              <a:ext cx="1440000" cy="144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2" descr="24 hours ambulance phone number – Desun Hospit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542592"/>
              <a:ext cx="1267588" cy="95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417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ระบบเรียกพยาบาล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060"/>
            <a:ext cx="9144000" cy="36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54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8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-27384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ระบบวิศวกรรมในรถพยาบาล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6408215" cy="688776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171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3. เป็นรถพยาบาล ตามกฎหมายและมาตรฐานกำหนด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6" y="2420888"/>
            <a:ext cx="7349101" cy="3096344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35379"/>
              </p:ext>
            </p:extLst>
          </p:nvPr>
        </p:nvGraphicFramePr>
        <p:xfrm>
          <a:off x="611560" y="2492896"/>
          <a:ext cx="712879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ไม่เป็นรถพยาบาล ตามกฎหมายและมาตรฐานกำหนด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เป็นรถพยาบาล ตามกฎหมายและมาตรฐานกำหนด 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เป็นรถพยาบาล ตามกฎหมายและมาตรฐานกำหนด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กลุ่ม 29"/>
          <p:cNvGrpSpPr/>
          <p:nvPr/>
        </p:nvGrpSpPr>
        <p:grpSpPr>
          <a:xfrm>
            <a:off x="179512" y="841512"/>
            <a:ext cx="900000" cy="900000"/>
            <a:chOff x="1663284" y="5337641"/>
            <a:chExt cx="1440000" cy="1440000"/>
          </a:xfrm>
        </p:grpSpPr>
        <p:sp>
          <p:nvSpPr>
            <p:cNvPr id="33" name="วงรี 32"/>
            <p:cNvSpPr/>
            <p:nvPr/>
          </p:nvSpPr>
          <p:spPr>
            <a:xfrm>
              <a:off x="1663284" y="5337641"/>
              <a:ext cx="1440000" cy="144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2" descr="24 hours ambulance phone number – Desun Hospit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542592"/>
              <a:ext cx="1267588" cy="95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84562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8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-27384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ระบบวิศวกรรมในรถพยาบาล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5863679" cy="1152128"/>
          </a:xfrm>
          <a:prstGeom prst="roundRect">
            <a:avLst>
              <a:gd name="adj" fmla="val 1976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5543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4. มีการตรวจสอบระบบวิศวกรรมในรถพยาบาล</a:t>
            </a:r>
          </a:p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ให้พร้อมใช้ตลอดเวลา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5" y="2420888"/>
            <a:ext cx="7349101" cy="3456384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75605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ไม่มีการตรวจสอบระบบวิศวกรรมในรถพยาบาล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มีการตรวจสอบระบบวิศวกรรมในรถพยาบาล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มีการตรวจสอบระบบวิศวกรรมในรถพยาบาล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กลุ่ม 29"/>
          <p:cNvGrpSpPr/>
          <p:nvPr/>
        </p:nvGrpSpPr>
        <p:grpSpPr>
          <a:xfrm>
            <a:off x="179512" y="841512"/>
            <a:ext cx="900000" cy="900000"/>
            <a:chOff x="1663284" y="5337641"/>
            <a:chExt cx="1440000" cy="1440000"/>
          </a:xfrm>
        </p:grpSpPr>
        <p:sp>
          <p:nvSpPr>
            <p:cNvPr id="33" name="วงรี 32"/>
            <p:cNvSpPr/>
            <p:nvPr/>
          </p:nvSpPr>
          <p:spPr>
            <a:xfrm>
              <a:off x="1663284" y="5337641"/>
              <a:ext cx="1440000" cy="144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2" descr="24 hours ambulance phone number – Desun Hospit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542592"/>
              <a:ext cx="1267588" cy="95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80176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8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-27384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ระบบวิศวกรรมในรถพยาบาล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sp>
        <p:nvSpPr>
          <p:cNvPr id="23" name="สี่เหลี่ยมผืนผ้ามุมมน 22">
            <a:hlinkClick r:id="rId8" action="ppaction://hlinksldjump"/>
          </p:cNvPr>
          <p:cNvSpPr/>
          <p:nvPr/>
        </p:nvSpPr>
        <p:spPr>
          <a:xfrm>
            <a:off x="1444625" y="1052736"/>
            <a:ext cx="4351511" cy="688776"/>
          </a:xfrm>
          <a:prstGeom prst="roundRect">
            <a:avLst>
              <a:gd name="adj" fmla="val 46633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5. มีแผนและประวัติการบำรุงรักษา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0" action="ppaction://hlinksldjump"/>
          </p:cNvPr>
          <p:cNvSpPr/>
          <p:nvPr/>
        </p:nvSpPr>
        <p:spPr>
          <a:xfrm flipH="1">
            <a:off x="503733" y="2420888"/>
            <a:ext cx="7349101" cy="2520280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417748"/>
              </p:ext>
            </p:extLst>
          </p:nvPr>
        </p:nvGraphicFramePr>
        <p:xfrm>
          <a:off x="611560" y="2492896"/>
          <a:ext cx="712879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ไม่มีแผนและประวัติการบำรุงรักษา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กลุ่ม 29"/>
          <p:cNvGrpSpPr/>
          <p:nvPr/>
        </p:nvGrpSpPr>
        <p:grpSpPr>
          <a:xfrm>
            <a:off x="179512" y="841512"/>
            <a:ext cx="900000" cy="900000"/>
            <a:chOff x="1663284" y="5337641"/>
            <a:chExt cx="1440000" cy="1440000"/>
          </a:xfrm>
        </p:grpSpPr>
        <p:sp>
          <p:nvSpPr>
            <p:cNvPr id="33" name="วงรี 32"/>
            <p:cNvSpPr/>
            <p:nvPr/>
          </p:nvSpPr>
          <p:spPr>
            <a:xfrm>
              <a:off x="1663284" y="5337641"/>
              <a:ext cx="1440000" cy="144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2" descr="24 hours ambulance phone number – Desun Hospit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542592"/>
              <a:ext cx="1267588" cy="95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0303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-27384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-2738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ระบบเรียกพยาบาล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grpSp>
        <p:nvGrpSpPr>
          <p:cNvPr id="20" name="Group 16"/>
          <p:cNvGrpSpPr/>
          <p:nvPr/>
        </p:nvGrpSpPr>
        <p:grpSpPr>
          <a:xfrm>
            <a:off x="197584" y="841396"/>
            <a:ext cx="900000" cy="900000"/>
            <a:chOff x="7308304" y="2708920"/>
            <a:chExt cx="1080120" cy="1080120"/>
          </a:xfrm>
        </p:grpSpPr>
        <p:sp>
          <p:nvSpPr>
            <p:cNvPr id="21" name="Oval 15"/>
            <p:cNvSpPr/>
            <p:nvPr/>
          </p:nvSpPr>
          <p:spPr>
            <a:xfrm>
              <a:off x="7308304" y="2708920"/>
              <a:ext cx="1080120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141" y="2835976"/>
              <a:ext cx="828092" cy="828092"/>
            </a:xfrm>
            <a:prstGeom prst="rect">
              <a:avLst/>
            </a:prstGeom>
          </p:spPr>
        </p:pic>
      </p:grpSp>
      <p:sp>
        <p:nvSpPr>
          <p:cNvPr id="23" name="สี่เหลี่ยมผืนผ้ามุมมน 22">
            <a:hlinkClick r:id="rId9" action="ppaction://hlinksldjump"/>
          </p:cNvPr>
          <p:cNvSpPr/>
          <p:nvPr/>
        </p:nvSpPr>
        <p:spPr>
          <a:xfrm>
            <a:off x="1444625" y="1052737"/>
            <a:ext cx="7105767" cy="688660"/>
          </a:xfrm>
          <a:prstGeom prst="roundRect">
            <a:avLst>
              <a:gd name="adj" fmla="val 44101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695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4. มีการตรวจสอบระบบเรียกพยาบาล ให้พร้อมใช้ตลอดเวลา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1" action="ppaction://hlinksldjump"/>
          </p:cNvPr>
          <p:cNvSpPr/>
          <p:nvPr/>
        </p:nvSpPr>
        <p:spPr>
          <a:xfrm flipH="1">
            <a:off x="503764" y="2420888"/>
            <a:ext cx="7349101" cy="3600400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63596"/>
              </p:ext>
            </p:extLst>
          </p:nvPr>
        </p:nvGraphicFramePr>
        <p:xfrm>
          <a:off x="611560" y="2492896"/>
          <a:ext cx="712879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ไม่มีการตรวจสอบความพร้อมใช้ของระบบเรียกพยาบาล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มีการตรวจสอบความพร้อมใช้ของระบบเรียกพยาบาล ไม่ครบถ้วน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มีการตรวจสอบความพร้อมใช้ของระบบเรียกพยาบาล ครบถ้วน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31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ระบบเรียกพยาบาล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grpSp>
        <p:nvGrpSpPr>
          <p:cNvPr id="20" name="Group 16"/>
          <p:cNvGrpSpPr/>
          <p:nvPr/>
        </p:nvGrpSpPr>
        <p:grpSpPr>
          <a:xfrm>
            <a:off x="197584" y="841396"/>
            <a:ext cx="900000" cy="900000"/>
            <a:chOff x="7308304" y="2708920"/>
            <a:chExt cx="1080120" cy="1080120"/>
          </a:xfrm>
        </p:grpSpPr>
        <p:sp>
          <p:nvSpPr>
            <p:cNvPr id="21" name="Oval 15"/>
            <p:cNvSpPr/>
            <p:nvPr/>
          </p:nvSpPr>
          <p:spPr>
            <a:xfrm>
              <a:off x="7308304" y="2708920"/>
              <a:ext cx="1080120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141" y="2835976"/>
              <a:ext cx="828092" cy="828092"/>
            </a:xfrm>
            <a:prstGeom prst="rect">
              <a:avLst/>
            </a:prstGeom>
          </p:spPr>
        </p:pic>
      </p:grpSp>
      <p:sp>
        <p:nvSpPr>
          <p:cNvPr id="23" name="สี่เหลี่ยมผืนผ้ามุมมน 22">
            <a:hlinkClick r:id="rId9" action="ppaction://hlinksldjump"/>
          </p:cNvPr>
          <p:cNvSpPr/>
          <p:nvPr/>
        </p:nvSpPr>
        <p:spPr>
          <a:xfrm>
            <a:off x="1444625" y="1052737"/>
            <a:ext cx="3487415" cy="688660"/>
          </a:xfrm>
          <a:prstGeom prst="roundRect">
            <a:avLst>
              <a:gd name="adj" fmla="val 44101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5.</a:t>
            </a:r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มีระบบจ่ายไฟฟ้าสำรอง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1" action="ppaction://hlinksldjump"/>
          </p:cNvPr>
          <p:cNvSpPr/>
          <p:nvPr/>
        </p:nvSpPr>
        <p:spPr>
          <a:xfrm flipH="1">
            <a:off x="503764" y="2420888"/>
            <a:ext cx="7349101" cy="3600400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83925"/>
              </p:ext>
            </p:extLst>
          </p:nvPr>
        </p:nvGraphicFramePr>
        <p:xfrm>
          <a:off x="611560" y="2492896"/>
          <a:ext cx="71287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ไม่มีระบบจ่ายไฟฟ้าสำรอง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แต่ไม่สามารถจ่ายไฟได้ทันทีและต่อเนื่อง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มีระบบจ่ายไฟฟ้าสำรอง สามารถจ่ายไฟได้ทันทีและต่อเนื่อง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90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-99392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&lt;</a:t>
            </a:r>
            <a:endParaRPr lang="en-GB" sz="2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54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-27384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ระบบเรียกพยาบาล</a:t>
            </a:r>
            <a:endParaRPr lang="en-GB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828" y="446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≡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23"/>
            <a:ext cx="9144000" cy="43147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23200"/>
            <a:ext cx="792088" cy="43859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6480336"/>
            <a:ext cx="7597849" cy="3238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6453336"/>
            <a:ext cx="576063" cy="373069"/>
          </a:xfrm>
          <a:prstGeom prst="rect">
            <a:avLst/>
          </a:prstGeom>
        </p:spPr>
      </p:pic>
      <p:grpSp>
        <p:nvGrpSpPr>
          <p:cNvPr id="20" name="Group 16"/>
          <p:cNvGrpSpPr/>
          <p:nvPr/>
        </p:nvGrpSpPr>
        <p:grpSpPr>
          <a:xfrm>
            <a:off x="197584" y="841396"/>
            <a:ext cx="900000" cy="900000"/>
            <a:chOff x="7308304" y="2708920"/>
            <a:chExt cx="1080120" cy="1080120"/>
          </a:xfrm>
        </p:grpSpPr>
        <p:sp>
          <p:nvSpPr>
            <p:cNvPr id="21" name="Oval 15"/>
            <p:cNvSpPr/>
            <p:nvPr/>
          </p:nvSpPr>
          <p:spPr>
            <a:xfrm>
              <a:off x="7308304" y="2708920"/>
              <a:ext cx="1080120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141" y="2835976"/>
              <a:ext cx="828092" cy="828092"/>
            </a:xfrm>
            <a:prstGeom prst="rect">
              <a:avLst/>
            </a:prstGeom>
          </p:spPr>
        </p:pic>
      </p:grpSp>
      <p:sp>
        <p:nvSpPr>
          <p:cNvPr id="23" name="สี่เหลี่ยมผืนผ้ามุมมน 22">
            <a:hlinkClick r:id="rId9" action="ppaction://hlinksldjump"/>
          </p:cNvPr>
          <p:cNvSpPr/>
          <p:nvPr/>
        </p:nvSpPr>
        <p:spPr>
          <a:xfrm>
            <a:off x="1444625" y="1052737"/>
            <a:ext cx="4351511" cy="688660"/>
          </a:xfrm>
          <a:prstGeom prst="roundRect">
            <a:avLst>
              <a:gd name="adj" fmla="val 44101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พระจันทร์ 23"/>
          <p:cNvSpPr/>
          <p:nvPr/>
        </p:nvSpPr>
        <p:spPr>
          <a:xfrm rot="16200000">
            <a:off x="1288615" y="1073863"/>
            <a:ext cx="377333" cy="435299"/>
          </a:xfrm>
          <a:prstGeom prst="moon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94930" y="1052736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6. มีแผนและประวัติการบำรุงรักษา</a:t>
            </a: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88840"/>
            <a:ext cx="900000" cy="900000"/>
          </a:xfrm>
          <a:prstGeom prst="rect">
            <a:avLst/>
          </a:prstGeom>
        </p:spPr>
      </p:pic>
      <p:sp>
        <p:nvSpPr>
          <p:cNvPr id="27" name="สี่เหลี่ยมผืนผ้ามุมมน 26">
            <a:hlinkClick r:id="rId11" action="ppaction://hlinksldjump"/>
          </p:cNvPr>
          <p:cNvSpPr/>
          <p:nvPr/>
        </p:nvSpPr>
        <p:spPr>
          <a:xfrm flipH="1">
            <a:off x="503764" y="2420888"/>
            <a:ext cx="7349101" cy="3600400"/>
          </a:xfrm>
          <a:prstGeom prst="roundRect">
            <a:avLst>
              <a:gd name="adj" fmla="val 102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พระจันทร์ 27"/>
          <p:cNvSpPr/>
          <p:nvPr/>
        </p:nvSpPr>
        <p:spPr>
          <a:xfrm rot="5400000" flipH="1">
            <a:off x="7468546" y="2605736"/>
            <a:ext cx="543609" cy="605962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30209"/>
              </p:ext>
            </p:extLst>
          </p:nvPr>
        </p:nvGraphicFramePr>
        <p:xfrm>
          <a:off x="611560" y="2492896"/>
          <a:ext cx="712879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วิธีการให้คะแนน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ไม่มีแผนและประวัติการบำรุงรักษา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0.5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 แต่ไม่ครบถ้วน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มีแผนและประวัติการบำรุงรักษาครบถ้วน</a:t>
                      </a:r>
                    </a:p>
                    <a:p>
                      <a:endParaRPr lang="en-GB" sz="3200" b="1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3128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3187</Words>
  <Application>Microsoft Office PowerPoint</Application>
  <PresentationFormat>นำเสนอทางหน้าจอ (4:3)</PresentationFormat>
  <Paragraphs>694</Paragraphs>
  <Slides>63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63</vt:i4>
      </vt:variant>
    </vt:vector>
  </HeadingPairs>
  <TitlesOfParts>
    <vt:vector size="64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roth r</cp:lastModifiedBy>
  <cp:revision>69</cp:revision>
  <dcterms:created xsi:type="dcterms:W3CDTF">2021-01-14T06:12:12Z</dcterms:created>
  <dcterms:modified xsi:type="dcterms:W3CDTF">2021-03-24T06:30:15Z</dcterms:modified>
</cp:coreProperties>
</file>